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258" r:id="rId2"/>
    <p:sldId id="340" r:id="rId3"/>
    <p:sldId id="315" r:id="rId4"/>
    <p:sldId id="385" r:id="rId5"/>
    <p:sldId id="386" r:id="rId6"/>
    <p:sldId id="310" r:id="rId7"/>
    <p:sldId id="387" r:id="rId8"/>
    <p:sldId id="311" r:id="rId9"/>
    <p:sldId id="388" r:id="rId10"/>
    <p:sldId id="312" r:id="rId11"/>
    <p:sldId id="389" r:id="rId12"/>
    <p:sldId id="313" r:id="rId13"/>
    <p:sldId id="344" r:id="rId14"/>
    <p:sldId id="260" r:id="rId15"/>
    <p:sldId id="316" r:id="rId16"/>
    <p:sldId id="259" r:id="rId17"/>
    <p:sldId id="257" r:id="rId18"/>
    <p:sldId id="256" r:id="rId19"/>
    <p:sldId id="347" r:id="rId20"/>
    <p:sldId id="391" r:id="rId21"/>
    <p:sldId id="345" r:id="rId22"/>
    <p:sldId id="356" r:id="rId23"/>
    <p:sldId id="381" r:id="rId24"/>
    <p:sldId id="349" r:id="rId25"/>
    <p:sldId id="348" r:id="rId26"/>
    <p:sldId id="354" r:id="rId27"/>
    <p:sldId id="353" r:id="rId28"/>
    <p:sldId id="352" r:id="rId29"/>
    <p:sldId id="359" r:id="rId30"/>
    <p:sldId id="372" r:id="rId31"/>
    <p:sldId id="375" r:id="rId32"/>
    <p:sldId id="383" r:id="rId33"/>
    <p:sldId id="361" r:id="rId34"/>
    <p:sldId id="360" r:id="rId35"/>
    <p:sldId id="362" r:id="rId36"/>
    <p:sldId id="363" r:id="rId37"/>
    <p:sldId id="366" r:id="rId38"/>
    <p:sldId id="367" r:id="rId39"/>
    <p:sldId id="364" r:id="rId40"/>
    <p:sldId id="365" r:id="rId41"/>
    <p:sldId id="378" r:id="rId42"/>
    <p:sldId id="376" r:id="rId43"/>
    <p:sldId id="379" r:id="rId44"/>
    <p:sldId id="377" r:id="rId45"/>
    <p:sldId id="355" r:id="rId46"/>
    <p:sldId id="374" r:id="rId47"/>
    <p:sldId id="380" r:id="rId48"/>
    <p:sldId id="382" r:id="rId49"/>
    <p:sldId id="384" r:id="rId50"/>
    <p:sldId id="392" r:id="rId51"/>
    <p:sldId id="393" r:id="rId52"/>
    <p:sldId id="394" r:id="rId53"/>
    <p:sldId id="368" r:id="rId54"/>
    <p:sldId id="369" r:id="rId55"/>
    <p:sldId id="395" r:id="rId56"/>
    <p:sldId id="370" r:id="rId57"/>
    <p:sldId id="396" r:id="rId58"/>
    <p:sldId id="371" r:id="rId59"/>
    <p:sldId id="390" r:id="rId60"/>
    <p:sldId id="357" r:id="rId61"/>
    <p:sldId id="358" r:id="rId6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1E1E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01"/>
    <p:restoredTop sz="86438"/>
  </p:normalViewPr>
  <p:slideViewPr>
    <p:cSldViewPr snapToGrid="0">
      <p:cViewPr>
        <p:scale>
          <a:sx n="80" d="100"/>
          <a:sy n="80" d="100"/>
        </p:scale>
        <p:origin x="984" y="808"/>
      </p:cViewPr>
      <p:guideLst/>
    </p:cSldViewPr>
  </p:slideViewPr>
  <p:outlineViewPr>
    <p:cViewPr>
      <p:scale>
        <a:sx n="33" d="100"/>
        <a:sy n="33" d="100"/>
      </p:scale>
      <p:origin x="0" y="-228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4E94C-7311-3D4E-B70F-47C7FACF5C8C}" type="datetimeFigureOut">
              <a:rPr lang="it-IT" smtClean="0"/>
              <a:t>20/05/26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50C3B-6B4A-E641-9AB9-86C578568E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2987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D43E7-2887-C145-B1FC-9B6E76C682F7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2407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50C3B-6B4A-E641-9AB9-86C578568E0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102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50C3B-6B4A-E641-9AB9-86C578568E0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546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50C3B-6B4A-E641-9AB9-86C578568E0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620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50C3B-6B4A-E641-9AB9-86C578568E0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164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50C3B-6B4A-E641-9AB9-86C578568E0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519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50C3B-6B4A-E641-9AB9-86C578568E0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5330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50C3B-6B4A-E641-9AB9-86C578568E0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4205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50C3B-6B4A-E641-9AB9-86C578568E07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03584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50C3B-6B4A-E641-9AB9-86C578568E07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68031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50C3B-6B4A-E641-9AB9-86C578568E07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6501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E7EE3-4B79-EE4C-A830-8A4C8CB51DF5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51964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50C3B-6B4A-E641-9AB9-86C578568E07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9148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50C3B-6B4A-E641-9AB9-86C578568E07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08349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64514-2C68-3761-25B8-56AB491DF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5DC1361-7BC4-FC93-CC90-1B26149980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02997FA-B27D-1778-E33F-2B1DB4941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809A9B1-DB94-EC51-1EAC-9809DB5CB3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50C3B-6B4A-E641-9AB9-86C578568E0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672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D43E7-2887-C145-B1FC-9B6E76C682F7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2435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D43E7-2887-C145-B1FC-9B6E76C682F7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7809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50C3B-6B4A-E641-9AB9-86C578568E07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8214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50C3B-6B4A-E641-9AB9-86C578568E07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2449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50C3B-6B4A-E641-9AB9-86C578568E07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7645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50C3B-6B4A-E641-9AB9-86C578568E07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6220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50C3B-6B4A-E641-9AB9-86C578568E07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0766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1924C1-CF96-8075-870A-AEADA44E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CB4EE10-DF01-7E55-5075-8D0028685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12B0E9-41DF-62D5-FE7C-C3137FF6B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1576-EBE5-2247-AF75-B18E96A64BAD}" type="datetimeFigureOut">
              <a:rPr lang="it-IT" smtClean="0"/>
              <a:t>20/05/26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F1C96AA-F6D4-827B-32C2-0E86871BA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B5ADBA-C9C0-9B8E-D1DC-612A93B53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9891D-3FA3-4146-A4E4-CB811E321A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2561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75F597-7B9C-56C4-E505-71141FFBF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31CD747-922D-A56F-6720-E97BE260B4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4AC2F8-9B66-61EC-DB5C-2E0D66558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1576-EBE5-2247-AF75-B18E96A64BAD}" type="datetimeFigureOut">
              <a:rPr lang="it-IT" smtClean="0"/>
              <a:t>20/05/26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A6523B5-004B-6E9A-6377-98B1E1D6F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D336C1-F4DC-1783-E628-37F2B6D97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9891D-3FA3-4146-A4E4-CB811E321A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0049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56023F5-7CFD-79B8-5A16-6A4671E49B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305BACA-8686-3BC0-AF79-15B4F91C0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27A42D-1550-2F2E-4FAE-B1A3FC972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1576-EBE5-2247-AF75-B18E96A64BAD}" type="datetimeFigureOut">
              <a:rPr lang="it-IT" smtClean="0"/>
              <a:t>20/05/26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D3F513-B313-6952-2276-B6DC7EDBD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05C6CC-77CA-D12F-997C-9BCB572A3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9891D-3FA3-4146-A4E4-CB811E321A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3312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63841D-F056-B2B3-9BBE-8F135276F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C51599-E575-35B3-AEA0-D4F4F6084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08E5EF-896E-0FCB-EDA2-E0C5933DC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1576-EBE5-2247-AF75-B18E96A64BAD}" type="datetimeFigureOut">
              <a:rPr lang="it-IT" smtClean="0"/>
              <a:t>20/05/26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CB9113-6DE4-8E57-C3DA-97321BAAD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88BFEFC-39C7-868A-105E-588F7A2B6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9891D-3FA3-4146-A4E4-CB811E321A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648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B3CA31-EC86-B2FA-D277-BDE526B41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777BD09-F97A-B43D-91B1-9E3141D1E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4157F9-32AB-A683-28C3-CF101569C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1576-EBE5-2247-AF75-B18E96A64BAD}" type="datetimeFigureOut">
              <a:rPr lang="it-IT" smtClean="0"/>
              <a:t>20/05/26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9C2E8B-501C-7AD0-10F1-670AF555A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59A5F8-27DA-CEE1-0CB7-D88977F2B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9891D-3FA3-4146-A4E4-CB811E321A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6840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B355F2-6B6A-4BA4-AE70-1288BE0BD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B6369B-7B30-116D-8395-37593927D6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6FE7C2-0C78-E3F8-3B5D-11317FE0B7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5FC05D8-4E61-A2EE-E50B-CBF58575D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1576-EBE5-2247-AF75-B18E96A64BAD}" type="datetimeFigureOut">
              <a:rPr lang="it-IT" smtClean="0"/>
              <a:t>20/05/26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466782-0E61-23EB-0467-6F810C7C7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A9510C9-C6C5-4A16-E64B-C590843C6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9891D-3FA3-4146-A4E4-CB811E321A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4753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756867-4840-32FA-D5BC-E6E11EA2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ABC6C83-4CE9-7768-3997-8F1784081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886124D-5A3E-28EC-6A2D-0AF704B38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0F15A3E-275B-3E57-EAC5-5232AA083E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56DC0ED-18CD-F34F-597D-65D8E1A3F6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9D522DA-27CD-3E64-F148-2465946D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1576-EBE5-2247-AF75-B18E96A64BAD}" type="datetimeFigureOut">
              <a:rPr lang="it-IT" smtClean="0"/>
              <a:t>20/05/26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FCA1A3D-667A-7D62-230D-2881DC9D4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B71AD40-22C9-586F-1CF5-7703D7740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9891D-3FA3-4146-A4E4-CB811E321A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9673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80735F-9A29-6B9F-218C-FAC84A35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74F2E38-1965-F4AE-BA8F-420E8F5C7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1576-EBE5-2247-AF75-B18E96A64BAD}" type="datetimeFigureOut">
              <a:rPr lang="it-IT" smtClean="0"/>
              <a:t>20/05/26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9221126-EE0A-EB14-FD3F-A92724828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E937C3-3757-6966-FD30-8B8D2A2CC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9891D-3FA3-4146-A4E4-CB811E321A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1289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592CE30-EC1A-6F6E-ECBC-DE7EF03FD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1576-EBE5-2247-AF75-B18E96A64BAD}" type="datetimeFigureOut">
              <a:rPr lang="it-IT" smtClean="0"/>
              <a:t>20/05/26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868EE09-F2EF-1A6E-B0C9-3ECAC22B9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745F385-A7E6-0552-ED08-FAAAB54D1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9891D-3FA3-4146-A4E4-CB811E321A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9901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4093FC-98E0-08CB-6D61-11367115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D82A97-29CB-0F68-734A-961EA1F72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5363BFE-BAE7-FA97-84F8-DDDF9FEFF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887E83C-F79B-2FF7-B3E6-3AC4A418D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1576-EBE5-2247-AF75-B18E96A64BAD}" type="datetimeFigureOut">
              <a:rPr lang="it-IT" smtClean="0"/>
              <a:t>20/05/26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31633B9-D657-6195-0801-AD3710C4F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74CE8B3-5ABB-B8E8-DDA2-3D52DB47C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9891D-3FA3-4146-A4E4-CB811E321A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6331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E1CED2-20E3-E504-7132-3B5D4D32D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81A2E86-203B-08B9-26F0-3EE5814C65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227BF13-6DC5-D319-64A0-4847F2B2E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5E62C-D293-B6E4-3A57-8F29E482F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1576-EBE5-2247-AF75-B18E96A64BAD}" type="datetimeFigureOut">
              <a:rPr lang="it-IT" smtClean="0"/>
              <a:t>20/05/26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2E4ADDB-6988-21D7-4B5F-B52DFD9AF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8831A26-6C5E-5680-6027-602F622DA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9891D-3FA3-4146-A4E4-CB811E321A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1194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42461D2-AF6C-B37B-6FFA-52B185E35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61F9DC8-BAD3-5419-A411-3901D3E88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9FAF899-24A5-36FD-8935-2448A1DDFD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611576-EBE5-2247-AF75-B18E96A64BAD}" type="datetimeFigureOut">
              <a:rPr lang="it-IT" smtClean="0"/>
              <a:t>20/05/26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D02C1A-C138-566E-33E5-E9829053CA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F12276-CB28-4223-9675-26D846CB9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39891D-3FA3-4146-A4E4-CB811E321A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31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10" Type="http://schemas.openxmlformats.org/officeDocument/2006/relationships/image" Target="../media/image11.jpeg"/><Relationship Id="rId4" Type="http://schemas.openxmlformats.org/officeDocument/2006/relationships/image" Target="../media/image18.jpeg"/><Relationship Id="rId9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8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2.jpeg"/><Relationship Id="rId4" Type="http://schemas.openxmlformats.org/officeDocument/2006/relationships/image" Target="../media/image3.png"/><Relationship Id="rId9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p.net/manual/it/reserved.constants.php#constant.false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hyperlink" Target="https://www.php.net/manual/it/language.operators.comparison.php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p.net/manual/en/language.types.integer.php" TargetMode="External"/><Relationship Id="rId2" Type="http://schemas.openxmlformats.org/officeDocument/2006/relationships/hyperlink" Target="https://www.php.net/manual/en/reserved.constants.php#constant.true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9" name="Group 3078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3080" name="Rectangle 3079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81" name="Rectangle 3080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2" name="Rectangle 3081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3" name="Rectangle 3082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076" name="Picture 4" descr="undefined">
            <a:extLst>
              <a:ext uri="{FF2B5EF4-FFF2-40B4-BE49-F238E27FC236}">
                <a16:creationId xmlns:a16="http://schemas.microsoft.com/office/drawing/2014/main" id="{7DF9FC61-B062-9619-6436-7754C7732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084" y="397298"/>
            <a:ext cx="5671434" cy="306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14E456B-107B-4968-4475-05E4EA20C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99" y="4605619"/>
            <a:ext cx="3120579" cy="213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57F8962-F1E8-2F2F-EA16-FFF3A78FE896}"/>
              </a:ext>
            </a:extLst>
          </p:cNvPr>
          <p:cNvSpPr txBox="1"/>
          <p:nvPr/>
        </p:nvSpPr>
        <p:spPr>
          <a:xfrm>
            <a:off x="400" y="3429000"/>
            <a:ext cx="121916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6600" dirty="0">
                <a:solidFill>
                  <a:schemeClr val="bg1"/>
                </a:solidFill>
                <a:latin typeface="Helvetica" pitchFamily="2" charset="0"/>
              </a:rPr>
              <a:t>PHP: </a:t>
            </a:r>
            <a:r>
              <a:rPr lang="it-IT" sz="6600" dirty="0" err="1">
                <a:solidFill>
                  <a:schemeClr val="bg1"/>
                </a:solidFill>
                <a:latin typeface="Helvetica" pitchFamily="2" charset="0"/>
              </a:rPr>
              <a:t>Hypertext</a:t>
            </a:r>
            <a:r>
              <a:rPr lang="it-IT" sz="6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sz="6600" dirty="0" err="1">
                <a:solidFill>
                  <a:schemeClr val="bg1"/>
                </a:solidFill>
                <a:latin typeface="Helvetica" pitchFamily="2" charset="0"/>
              </a:rPr>
              <a:t>Preprocessor</a:t>
            </a:r>
            <a:endParaRPr lang="it-IT" sz="66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452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sultato immagini per mysq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749" y="1916832"/>
            <a:ext cx="4844355" cy="250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908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2ADA6-D6AC-7B5E-CA85-5BDD22853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B574C2-40CB-B89C-F8A4-29519CC0E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84246"/>
          </a:xfrm>
        </p:spPr>
        <p:txBody>
          <a:bodyPr>
            <a:normAutofit/>
          </a:bodyPr>
          <a:lstStyle/>
          <a:p>
            <a:r>
              <a:rPr lang="it-IT" sz="8800" dirty="0"/>
              <a:t>LAMP</a:t>
            </a:r>
            <a:br>
              <a:rPr lang="it-IT" sz="8800" dirty="0"/>
            </a:br>
            <a:br>
              <a:rPr lang="it-IT" sz="8800" dirty="0"/>
            </a:br>
            <a:r>
              <a:rPr lang="it-IT" sz="8800" dirty="0" err="1"/>
              <a:t>P</a:t>
            </a:r>
            <a:r>
              <a:rPr lang="it-IT" sz="8800" dirty="0"/>
              <a:t> = PHP</a:t>
            </a:r>
          </a:p>
        </p:txBody>
      </p:sp>
    </p:spTree>
    <p:extLst>
      <p:ext uri="{BB962C8B-B14F-4D97-AF65-F5344CB8AC3E}">
        <p14:creationId xmlns:p14="http://schemas.microsoft.com/office/powerpoint/2010/main" val="2563635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sultato immagini per ph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38" y="2510898"/>
            <a:ext cx="3100344" cy="167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338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D maschio meccanico gnomo gnomo da giardino uomo">
            <a:extLst>
              <a:ext uri="{FF2B5EF4-FFF2-40B4-BE49-F238E27FC236}">
                <a16:creationId xmlns:a16="http://schemas.microsoft.com/office/drawing/2014/main" id="{CBC5D2CD-0628-6324-83B1-0435B0FE1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90"/>
          <a:stretch>
            <a:fillRect/>
          </a:stretch>
        </p:blipFill>
        <p:spPr bwMode="auto">
          <a:xfrm>
            <a:off x="8315432" y="875642"/>
            <a:ext cx="1810387" cy="226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ANO DA GIARDINO">
            <a:extLst>
              <a:ext uri="{FF2B5EF4-FFF2-40B4-BE49-F238E27FC236}">
                <a16:creationId xmlns:a16="http://schemas.microsoft.com/office/drawing/2014/main" id="{FA45B860-DD53-9801-C001-80F6D76A4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405" y="190741"/>
            <a:ext cx="1790615" cy="179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Grotesque Zombie Gnomes : zombie garden Gnomes">
            <a:extLst>
              <a:ext uri="{FF2B5EF4-FFF2-40B4-BE49-F238E27FC236}">
                <a16:creationId xmlns:a16="http://schemas.microsoft.com/office/drawing/2014/main" id="{0E9DCDA4-6AB9-554B-BFBD-B237CB642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0"/>
          <a:stretch>
            <a:fillRect/>
          </a:stretch>
        </p:blipFill>
        <p:spPr bwMode="auto">
          <a:xfrm>
            <a:off x="3773412" y="2923280"/>
            <a:ext cx="1527108" cy="21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831" y="515117"/>
            <a:ext cx="2873203" cy="1143000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I lavoratori sul server</a:t>
            </a:r>
          </a:p>
        </p:txBody>
      </p:sp>
      <p:pic>
        <p:nvPicPr>
          <p:cNvPr id="5122" name="Picture 2" descr="isultato immagini per pc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65" y="4830261"/>
            <a:ext cx="2250621" cy="179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sultato immagini per browser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69" y="3711229"/>
            <a:ext cx="1664932" cy="936524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14" y="-146057"/>
            <a:ext cx="2332724" cy="2430797"/>
          </a:xfrm>
          <a:prstGeom prst="rect">
            <a:avLst/>
          </a:prstGeom>
        </p:spPr>
      </p:pic>
      <p:cxnSp>
        <p:nvCxnSpPr>
          <p:cNvPr id="14" name="Connettore 2 13"/>
          <p:cNvCxnSpPr>
            <a:cxnSpLocks/>
          </p:cNvCxnSpPr>
          <p:nvPr/>
        </p:nvCxnSpPr>
        <p:spPr>
          <a:xfrm flipV="1">
            <a:off x="2468788" y="1766629"/>
            <a:ext cx="3303617" cy="24713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Connettore 2 22"/>
          <p:cNvCxnSpPr>
            <a:cxnSpLocks/>
          </p:cNvCxnSpPr>
          <p:nvPr/>
        </p:nvCxnSpPr>
        <p:spPr>
          <a:xfrm flipH="1">
            <a:off x="3190096" y="2006992"/>
            <a:ext cx="2450650" cy="18325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148" name="Picture 4" descr="JeffCo Gardener: Garden Gnomes for Christmas">
            <a:extLst>
              <a:ext uri="{FF2B5EF4-FFF2-40B4-BE49-F238E27FC236}">
                <a16:creationId xmlns:a16="http://schemas.microsoft.com/office/drawing/2014/main" id="{8960C81E-987B-4E48-8EF1-516921F35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777" y="4559393"/>
            <a:ext cx="2262699" cy="226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atabase | Bruker">
            <a:extLst>
              <a:ext uri="{FF2B5EF4-FFF2-40B4-BE49-F238E27FC236}">
                <a16:creationId xmlns:a16="http://schemas.microsoft.com/office/drawing/2014/main" id="{AA9ECE76-07A0-BD42-B0A9-37DEEEF8E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5" t="-177" r="5958" b="177"/>
          <a:stretch/>
        </p:blipFill>
        <p:spPr bwMode="auto">
          <a:xfrm>
            <a:off x="10730202" y="5053579"/>
            <a:ext cx="1391739" cy="176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390D5B5-3041-5785-9DED-D175627A9BCB}"/>
              </a:ext>
            </a:extLst>
          </p:cNvPr>
          <p:cNvSpPr txBox="1"/>
          <p:nvPr/>
        </p:nvSpPr>
        <p:spPr>
          <a:xfrm>
            <a:off x="3368295" y="5053579"/>
            <a:ext cx="227245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Il Firewall</a:t>
            </a:r>
          </a:p>
          <a:p>
            <a:pPr algn="just"/>
            <a:r>
              <a:rPr lang="it-IT" sz="1400" dirty="0"/>
              <a:t>Controlla chi può accedere al server. Lascia passare solo le connessioni sicure e blocca quelle sospette o non autorizzate.	</a:t>
            </a:r>
            <a:br>
              <a:rPr lang="it-IT" sz="1400" dirty="0"/>
            </a:br>
            <a:r>
              <a:rPr lang="it-IT" sz="1400" dirty="0"/>
              <a:t>(noi useremo </a:t>
            </a:r>
            <a:r>
              <a:rPr lang="it-IT" sz="1400" dirty="0" err="1"/>
              <a:t>ufw</a:t>
            </a:r>
            <a:r>
              <a:rPr lang="it-IT" sz="1400" dirty="0"/>
              <a:t>)</a:t>
            </a:r>
            <a:endParaRPr lang="it-IT" sz="16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077B368-E565-9EBC-31B6-467341E2310F}"/>
              </a:ext>
            </a:extLst>
          </p:cNvPr>
          <p:cNvSpPr txBox="1"/>
          <p:nvPr/>
        </p:nvSpPr>
        <p:spPr>
          <a:xfrm>
            <a:off x="5156315" y="1948160"/>
            <a:ext cx="2949911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Apache</a:t>
            </a:r>
            <a:br>
              <a:rPr lang="it-IT" b="1" dirty="0"/>
            </a:br>
            <a:r>
              <a:rPr lang="it-IT" sz="1100" dirty="0"/>
              <a:t>(il server HTTP )</a:t>
            </a:r>
            <a:endParaRPr lang="it-IT" sz="1400" dirty="0"/>
          </a:p>
          <a:p>
            <a:pPr algn="just"/>
            <a:r>
              <a:rPr lang="it-IT" sz="1400" dirty="0"/>
              <a:t>È il primo a rispondere quando qualcuno bussa al sito.</a:t>
            </a:r>
          </a:p>
          <a:p>
            <a:pPr algn="just"/>
            <a:r>
              <a:rPr lang="it-IT" sz="1400" dirty="0"/>
              <a:t>Riceve le richieste dei visitatori (es. “voglio vedere la homepage”) e risponde inviando le pagine e i file correlati (immagini, </a:t>
            </a:r>
            <a:r>
              <a:rPr lang="it-IT" sz="1400" dirty="0" err="1"/>
              <a:t>css</a:t>
            </a:r>
            <a:r>
              <a:rPr lang="it-IT" sz="1400" dirty="0"/>
              <a:t>, ecc.). </a:t>
            </a:r>
            <a:br>
              <a:rPr lang="it-IT" sz="1200" dirty="0"/>
            </a:b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56A7E81-5795-2432-1FCB-E58C968AD090}"/>
              </a:ext>
            </a:extLst>
          </p:cNvPr>
          <p:cNvSpPr txBox="1"/>
          <p:nvPr/>
        </p:nvSpPr>
        <p:spPr>
          <a:xfrm>
            <a:off x="6868138" y="5227592"/>
            <a:ext cx="242148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MySQL </a:t>
            </a:r>
          </a:p>
          <a:p>
            <a:pPr algn="just"/>
            <a:r>
              <a:rPr lang="it-IT" sz="1400" dirty="0"/>
              <a:t>Archivia i dati del sito. Quando PHP chiede qualcosa, MySQL cerca le informazioni giuste e gliele consegna.</a:t>
            </a:r>
          </a:p>
          <a:p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832DD1B-6419-F2C0-39C9-5034A32030AD}"/>
              </a:ext>
            </a:extLst>
          </p:cNvPr>
          <p:cNvSpPr txBox="1"/>
          <p:nvPr/>
        </p:nvSpPr>
        <p:spPr>
          <a:xfrm>
            <a:off x="8880400" y="2730441"/>
            <a:ext cx="276947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PHP</a:t>
            </a:r>
            <a:br>
              <a:rPr lang="it-IT" dirty="0"/>
            </a:br>
            <a:r>
              <a:rPr lang="it-IT" sz="1600" dirty="0"/>
              <a:t>Prepara le pagine web su richiesta. Mescola codice, dati e contenuti, creando pagine personalizzate da servire ai visitatori.</a:t>
            </a: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93671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Is PHP Dead or Alive?">
            <a:extLst>
              <a:ext uri="{FF2B5EF4-FFF2-40B4-BE49-F238E27FC236}">
                <a16:creationId xmlns:a16="http://schemas.microsoft.com/office/drawing/2014/main" id="{51E3C9C9-35A3-A1A8-2A79-02397C13E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783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" t="19324" r="2432" b="21438"/>
          <a:stretch/>
        </p:blipFill>
        <p:spPr>
          <a:xfrm>
            <a:off x="3557720" y="1322767"/>
            <a:ext cx="4927253" cy="4053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2981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HP was dead 10 years ago right? – ProgrammerHumor.io">
            <a:extLst>
              <a:ext uri="{FF2B5EF4-FFF2-40B4-BE49-F238E27FC236}">
                <a16:creationId xmlns:a16="http://schemas.microsoft.com/office/drawing/2014/main" id="{DB1F6C9F-2AE0-8E9E-219B-7B7D641E2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4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22"/>
          <a:stretch/>
        </p:blipFill>
        <p:spPr bwMode="auto">
          <a:xfrm>
            <a:off x="3726581" y="227282"/>
            <a:ext cx="4738838" cy="62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127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magine">
            <a:extLst>
              <a:ext uri="{FF2B5EF4-FFF2-40B4-BE49-F238E27FC236}">
                <a16:creationId xmlns:a16="http://schemas.microsoft.com/office/drawing/2014/main" id="{841B4C12-9E73-0AAD-81B8-85392EE9F8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337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vg%3E">
            <a:extLst>
              <a:ext uri="{FF2B5EF4-FFF2-40B4-BE49-F238E27FC236}">
                <a16:creationId xmlns:a16="http://schemas.microsoft.com/office/drawing/2014/main" id="{448B9B09-0710-F53E-B754-329F5D627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89" y="362857"/>
            <a:ext cx="508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vg%3E">
            <a:extLst>
              <a:ext uri="{FF2B5EF4-FFF2-40B4-BE49-F238E27FC236}">
                <a16:creationId xmlns:a16="http://schemas.microsoft.com/office/drawing/2014/main" id="{43A00DC1-DC78-61D9-7B06-4BA23EEF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61" y="4596947"/>
            <a:ext cx="5061857" cy="189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vg%3E">
            <a:extLst>
              <a:ext uri="{FF2B5EF4-FFF2-40B4-BE49-F238E27FC236}">
                <a16:creationId xmlns:a16="http://schemas.microsoft.com/office/drawing/2014/main" id="{DC6690AB-AD8E-DF9A-4745-FEF34BA4F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60" y="2476500"/>
            <a:ext cx="508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B84F6FD-EF72-3832-4CAA-F0C3A6943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90"/>
          <a:stretch/>
        </p:blipFill>
        <p:spPr bwMode="auto">
          <a:xfrm>
            <a:off x="6720112" y="550738"/>
            <a:ext cx="1720604" cy="15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hat is Magento? History, Versions, and 7 Reasons to Use It for Your  Business">
            <a:extLst>
              <a:ext uri="{FF2B5EF4-FFF2-40B4-BE49-F238E27FC236}">
                <a16:creationId xmlns:a16="http://schemas.microsoft.com/office/drawing/2014/main" id="{238FC670-B431-A7B6-A040-69B5E9862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2349068"/>
            <a:ext cx="4528460" cy="215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2D974118-DE92-2912-F5A4-D3DAAF5B95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16"/>
          <a:stretch/>
        </p:blipFill>
        <p:spPr bwMode="auto">
          <a:xfrm>
            <a:off x="8268237" y="997091"/>
            <a:ext cx="3602498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dd new futures to your opencart store">
            <a:extLst>
              <a:ext uri="{FF2B5EF4-FFF2-40B4-BE49-F238E27FC236}">
                <a16:creationId xmlns:a16="http://schemas.microsoft.com/office/drawing/2014/main" id="{21D04BA7-3CAA-9B19-10B5-8F1403B0F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5" t="3380" r="27763" b="32969"/>
          <a:stretch/>
        </p:blipFill>
        <p:spPr bwMode="auto">
          <a:xfrm>
            <a:off x="6854731" y="4778025"/>
            <a:ext cx="1451365" cy="139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add new futures to your opencart store">
            <a:extLst>
              <a:ext uri="{FF2B5EF4-FFF2-40B4-BE49-F238E27FC236}">
                <a16:creationId xmlns:a16="http://schemas.microsoft.com/office/drawing/2014/main" id="{1E22D0EF-AA59-566C-373B-8384E84620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3" t="72321" r="16668"/>
          <a:stretch/>
        </p:blipFill>
        <p:spPr bwMode="auto">
          <a:xfrm>
            <a:off x="8421927" y="5183546"/>
            <a:ext cx="2801147" cy="72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453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5828AB7-3399-1117-FCB3-6778AEC7FEAE}"/>
              </a:ext>
            </a:extLst>
          </p:cNvPr>
          <p:cNvSpPr txBox="1"/>
          <p:nvPr/>
        </p:nvSpPr>
        <p:spPr>
          <a:xfrm>
            <a:off x="0" y="1801472"/>
            <a:ext cx="12192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800" dirty="0"/>
              <a:t>&lt;?</a:t>
            </a:r>
            <a:r>
              <a:rPr lang="it-IT" sz="13800" dirty="0" err="1"/>
              <a:t>php</a:t>
            </a:r>
            <a:r>
              <a:rPr lang="it-IT" sz="13800" dirty="0"/>
              <a:t>            ?&gt;</a:t>
            </a:r>
          </a:p>
        </p:txBody>
      </p:sp>
      <p:pic>
        <p:nvPicPr>
          <p:cNvPr id="6" name="Picture 2" descr="HD maschio meccanico gnomo gnomo da giardino uomo">
            <a:extLst>
              <a:ext uri="{FF2B5EF4-FFF2-40B4-BE49-F238E27FC236}">
                <a16:creationId xmlns:a16="http://schemas.microsoft.com/office/drawing/2014/main" id="{0CC20688-8C0F-CA91-FE25-269422987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" r="7649"/>
          <a:stretch/>
        </p:blipFill>
        <p:spPr bwMode="auto">
          <a:xfrm>
            <a:off x="5873749" y="806792"/>
            <a:ext cx="2897379" cy="338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799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sultato immagini per pc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554" y="3986958"/>
            <a:ext cx="3129012" cy="250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sultato immagini per browser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62" y="4321142"/>
            <a:ext cx="2260082" cy="1271296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283" y="796503"/>
            <a:ext cx="3981682" cy="4149080"/>
          </a:xfrm>
          <a:prstGeom prst="rect">
            <a:avLst/>
          </a:prstGeom>
        </p:spPr>
      </p:pic>
      <p:pic>
        <p:nvPicPr>
          <p:cNvPr id="5136" name="Picture 16" descr="isultato immagini per web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" y="144789"/>
            <a:ext cx="1202592" cy="120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ttore 2 13"/>
          <p:cNvCxnSpPr/>
          <p:nvPr/>
        </p:nvCxnSpPr>
        <p:spPr>
          <a:xfrm flipV="1">
            <a:off x="6459103" y="3012072"/>
            <a:ext cx="2103419" cy="15585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H="1">
            <a:off x="6715176" y="3791347"/>
            <a:ext cx="1527107" cy="11555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9703" y="1109229"/>
            <a:ext cx="6705553" cy="1202592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rgbClr val="C00000"/>
                </a:solidFill>
              </a:rPr>
              <a:t>Il WWW nelle slide della prima lezione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9116A28-449F-9C49-BC93-E34B415D5C6F}"/>
              </a:ext>
            </a:extLst>
          </p:cNvPr>
          <p:cNvSpPr txBox="1"/>
          <p:nvPr/>
        </p:nvSpPr>
        <p:spPr>
          <a:xfrm>
            <a:off x="159703" y="2215115"/>
            <a:ext cx="72998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/>
              <a:t>HTTP</a:t>
            </a:r>
            <a:r>
              <a:rPr lang="it-IT" sz="2400" dirty="0"/>
              <a:t>: </a:t>
            </a:r>
            <a:r>
              <a:rPr lang="it-IT" sz="2400" dirty="0" err="1"/>
              <a:t>Hyper</a:t>
            </a:r>
            <a:r>
              <a:rPr lang="it-IT" sz="2400" dirty="0"/>
              <a:t> Text Transfer </a:t>
            </a:r>
            <a:r>
              <a:rPr lang="it-IT" sz="2400" dirty="0" err="1"/>
              <a:t>Protocol</a:t>
            </a:r>
            <a:endParaRPr lang="it-IT" sz="2400" dirty="0"/>
          </a:p>
          <a:p>
            <a:r>
              <a:rPr lang="it-IT" sz="2400" b="1" dirty="0"/>
              <a:t>HTML</a:t>
            </a:r>
            <a:r>
              <a:rPr lang="it-IT" sz="2400" dirty="0"/>
              <a:t>: </a:t>
            </a:r>
            <a:r>
              <a:rPr lang="it-IT" sz="2400" dirty="0" err="1"/>
              <a:t>Hyper</a:t>
            </a:r>
            <a:r>
              <a:rPr lang="it-IT" sz="2400" dirty="0"/>
              <a:t> Text Markup Language</a:t>
            </a:r>
            <a:br>
              <a:rPr lang="it-IT" sz="2400" dirty="0"/>
            </a:br>
            <a:r>
              <a:rPr lang="it-IT" sz="2400" b="1" dirty="0"/>
              <a:t>URL</a:t>
            </a:r>
            <a:r>
              <a:rPr lang="it-IT" sz="2400" dirty="0"/>
              <a:t>: Universal Resource Locator</a:t>
            </a:r>
          </a:p>
          <a:p>
            <a:r>
              <a:rPr lang="it-IT" dirty="0"/>
              <a:t>es. http://</a:t>
            </a:r>
            <a:r>
              <a:rPr lang="it-IT" dirty="0" err="1"/>
              <a:t>en.wikipedia.org</a:t>
            </a:r>
            <a:r>
              <a:rPr lang="it-IT" dirty="0"/>
              <a:t>/wiki/</a:t>
            </a:r>
            <a:r>
              <a:rPr lang="it-IT" dirty="0" err="1"/>
              <a:t>Digital_humanities#Projects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924191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DD5CB-1943-4160-7733-C5F26FC43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D maschio meccanico gnomo gnomo da giardino uomo">
            <a:extLst>
              <a:ext uri="{FF2B5EF4-FFF2-40B4-BE49-F238E27FC236}">
                <a16:creationId xmlns:a16="http://schemas.microsoft.com/office/drawing/2014/main" id="{CE9BC250-F038-8C8B-D0E7-9A862F40BD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" r="7649"/>
          <a:stretch/>
        </p:blipFill>
        <p:spPr bwMode="auto">
          <a:xfrm>
            <a:off x="8929005" y="3308212"/>
            <a:ext cx="2897379" cy="338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592E114-2BBD-5589-8DCF-EF2BB3581963}"/>
              </a:ext>
            </a:extLst>
          </p:cNvPr>
          <p:cNvSpPr txBox="1"/>
          <p:nvPr/>
        </p:nvSpPr>
        <p:spPr>
          <a:xfrm>
            <a:off x="566056" y="420914"/>
            <a:ext cx="36059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/>
              <a:t>I poteri di PHP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FDAEC87-22E3-80B0-B5FF-66124535693A}"/>
              </a:ext>
            </a:extLst>
          </p:cNvPr>
          <p:cNvSpPr txBox="1"/>
          <p:nvPr/>
        </p:nvSpPr>
        <p:spPr>
          <a:xfrm>
            <a:off x="493484" y="1427201"/>
            <a:ext cx="8273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Esempio:</a:t>
            </a:r>
            <a:br>
              <a:rPr lang="it-IT" dirty="0"/>
            </a:br>
            <a:r>
              <a:rPr lang="it-IT" dirty="0"/>
              <a:t>un utente effettua il login al sito con username e password.</a:t>
            </a:r>
          </a:p>
          <a:p>
            <a:br>
              <a:rPr lang="it-IT" dirty="0"/>
            </a:br>
            <a:r>
              <a:rPr lang="it-IT" dirty="0"/>
              <a:t>PHP controlla se la password associata all’email è corretta.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DE84232-7B29-C74B-7932-D301BBD71EBD}"/>
              </a:ext>
            </a:extLst>
          </p:cNvPr>
          <p:cNvSpPr txBox="1"/>
          <p:nvPr/>
        </p:nvSpPr>
        <p:spPr>
          <a:xfrm>
            <a:off x="365616" y="3429000"/>
            <a:ext cx="34979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La password è corretta:</a:t>
            </a:r>
          </a:p>
          <a:p>
            <a:pPr algn="just"/>
            <a:r>
              <a:rPr lang="it-IT" dirty="0"/>
              <a:t>PHP ricava il nome dell’utente dal database, controlla le preferenze dell’utente e scrive il codice HTML che dice: </a:t>
            </a:r>
          </a:p>
          <a:p>
            <a:pPr algn="just"/>
            <a:r>
              <a:rPr lang="it-IT" dirty="0"/>
              <a:t>«Benvenut</a:t>
            </a:r>
            <a:r>
              <a:rPr lang="it-IT" u="sng" dirty="0"/>
              <a:t>a</a:t>
            </a:r>
            <a:r>
              <a:rPr lang="it-IT" dirty="0"/>
              <a:t> </a:t>
            </a:r>
            <a:r>
              <a:rPr lang="it-IT" u="sng" dirty="0"/>
              <a:t>Erica</a:t>
            </a:r>
            <a:r>
              <a:rPr lang="it-IT" dirty="0"/>
              <a:t>!».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se è un altro utente ad accedere crea il codice che dice:</a:t>
            </a:r>
            <a:br>
              <a:rPr lang="it-IT" dirty="0"/>
            </a:br>
            <a:br>
              <a:rPr lang="it-IT" dirty="0"/>
            </a:br>
            <a:r>
              <a:rPr lang="it-IT" dirty="0"/>
              <a:t>«Benvenut</a:t>
            </a:r>
            <a:r>
              <a:rPr lang="it-IT" u="sng" dirty="0"/>
              <a:t>o</a:t>
            </a:r>
            <a:r>
              <a:rPr lang="it-IT" dirty="0"/>
              <a:t> </a:t>
            </a:r>
            <a:r>
              <a:rPr lang="it-IT" u="sng" dirty="0"/>
              <a:t>Salvatore</a:t>
            </a:r>
            <a:r>
              <a:rPr lang="it-IT" dirty="0"/>
              <a:t>»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18D0E0F-59FF-71C9-DE57-62419CA353CB}"/>
              </a:ext>
            </a:extLst>
          </p:cNvPr>
          <p:cNvSpPr txBox="1"/>
          <p:nvPr/>
        </p:nvSpPr>
        <p:spPr>
          <a:xfrm>
            <a:off x="4233636" y="3432629"/>
            <a:ext cx="34979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La password non è corretta:</a:t>
            </a:r>
          </a:p>
          <a:p>
            <a:pPr algn="just"/>
            <a:r>
              <a:rPr lang="it-IT" dirty="0"/>
              <a:t>PHP segnala che le credenziali non sono corrette e crea il link alla pagina di iscrizione e al recupero.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Se l’utente tenta il recupero, ricava l’indirizzo email dal database e spedisce la mail generando un codice di recupero.</a:t>
            </a:r>
          </a:p>
        </p:txBody>
      </p:sp>
      <p:pic>
        <p:nvPicPr>
          <p:cNvPr id="11" name="Immagine 10" descr="Immagine che contiene testo, schermata, Carattere, linea&#10;&#10;Il contenuto generato dall'IA potrebbe non essere corretto.">
            <a:extLst>
              <a:ext uri="{FF2B5EF4-FFF2-40B4-BE49-F238E27FC236}">
                <a16:creationId xmlns:a16="http://schemas.microsoft.com/office/drawing/2014/main" id="{6B4EDFC7-1FFB-73A3-E322-EC2E0229A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6124" y="168893"/>
            <a:ext cx="4320260" cy="2815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18E620C2-5520-F003-8BC9-6DF97DCDDB0F}"/>
              </a:ext>
            </a:extLst>
          </p:cNvPr>
          <p:cNvCxnSpPr/>
          <p:nvPr/>
        </p:nvCxnSpPr>
        <p:spPr>
          <a:xfrm flipH="1">
            <a:off x="2953657" y="2627530"/>
            <a:ext cx="449943" cy="5510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BA392816-2860-B04E-67AF-C4112DCA8081}"/>
              </a:ext>
            </a:extLst>
          </p:cNvPr>
          <p:cNvCxnSpPr>
            <a:cxnSpLocks/>
          </p:cNvCxnSpPr>
          <p:nvPr/>
        </p:nvCxnSpPr>
        <p:spPr>
          <a:xfrm>
            <a:off x="4233636" y="2627530"/>
            <a:ext cx="489385" cy="5510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598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ccia ad arco 7">
            <a:extLst>
              <a:ext uri="{FF2B5EF4-FFF2-40B4-BE49-F238E27FC236}">
                <a16:creationId xmlns:a16="http://schemas.microsoft.com/office/drawing/2014/main" id="{5A24DDAD-4AEA-AE29-15CB-78CF267E4C0B}"/>
              </a:ext>
            </a:extLst>
          </p:cNvPr>
          <p:cNvSpPr/>
          <p:nvPr/>
        </p:nvSpPr>
        <p:spPr>
          <a:xfrm flipV="1">
            <a:off x="2013200" y="-1136650"/>
            <a:ext cx="7634608" cy="8502650"/>
          </a:xfrm>
          <a:prstGeom prst="circular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6146" name="Picture 2" descr="Free File SVG, PNG Icon, Symbol. Download Image.">
            <a:extLst>
              <a:ext uri="{FF2B5EF4-FFF2-40B4-BE49-F238E27FC236}">
                <a16:creationId xmlns:a16="http://schemas.microsoft.com/office/drawing/2014/main" id="{20771712-3FC2-712B-6883-0E0028CF1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200" y="552450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 File SVG, PNG Icon, Symbol. Download Image.">
            <a:extLst>
              <a:ext uri="{FF2B5EF4-FFF2-40B4-BE49-F238E27FC236}">
                <a16:creationId xmlns:a16="http://schemas.microsoft.com/office/drawing/2014/main" id="{77F5C3D9-052D-E3AE-864B-8000D4EFE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660" y="472497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3 ways to rename a file in SharePoint | SharePoint Maven">
            <a:extLst>
              <a:ext uri="{FF2B5EF4-FFF2-40B4-BE49-F238E27FC236}">
                <a16:creationId xmlns:a16="http://schemas.microsoft.com/office/drawing/2014/main" id="{6021F226-DE58-D01A-76F0-6F8FAE1CE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7" t="10967" r="7958" b="1022"/>
          <a:stretch/>
        </p:blipFill>
        <p:spPr bwMode="auto">
          <a:xfrm>
            <a:off x="4949824" y="644996"/>
            <a:ext cx="1981200" cy="516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E101E21-9843-7D75-5842-517D47A5C379}"/>
              </a:ext>
            </a:extLst>
          </p:cNvPr>
          <p:cNvSpPr txBox="1"/>
          <p:nvPr/>
        </p:nvSpPr>
        <p:spPr>
          <a:xfrm>
            <a:off x="2383405" y="2590800"/>
            <a:ext cx="124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index.html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43EA9C3-B5EE-2DD7-84BB-FE5069D93808}"/>
              </a:ext>
            </a:extLst>
          </p:cNvPr>
          <p:cNvSpPr txBox="1"/>
          <p:nvPr/>
        </p:nvSpPr>
        <p:spPr>
          <a:xfrm>
            <a:off x="8115933" y="2531054"/>
            <a:ext cx="1168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index.php</a:t>
            </a:r>
            <a:endParaRPr lang="it-IT" dirty="0"/>
          </a:p>
        </p:txBody>
      </p:sp>
      <p:pic>
        <p:nvPicPr>
          <p:cNvPr id="7" name="Picture 2" descr="HD maschio meccanico gnomo gnomo da giardino uomo">
            <a:extLst>
              <a:ext uri="{FF2B5EF4-FFF2-40B4-BE49-F238E27FC236}">
                <a16:creationId xmlns:a16="http://schemas.microsoft.com/office/drawing/2014/main" id="{4FFCFDF5-52E3-C80E-863F-682F56BAA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808" y="3657601"/>
            <a:ext cx="2529698" cy="252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689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A7C92AA-9349-FAFD-D2C4-B80CF16052B3}"/>
              </a:ext>
            </a:extLst>
          </p:cNvPr>
          <p:cNvSpPr txBox="1"/>
          <p:nvPr/>
        </p:nvSpPr>
        <p:spPr>
          <a:xfrm>
            <a:off x="0" y="792617"/>
            <a:ext cx="1219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>
                <a:solidFill>
                  <a:srgbClr val="FFFF00"/>
                </a:solidFill>
                <a:latin typeface="Aptos Mono" panose="020B0009020202020204" pitchFamily="49" charset="0"/>
              </a:rPr>
              <a:t>Strumenti</a:t>
            </a:r>
          </a:p>
          <a:p>
            <a:pPr algn="ctr"/>
            <a:endParaRPr lang="it-IT" sz="6000" dirty="0">
              <a:solidFill>
                <a:srgbClr val="FFFF00"/>
              </a:solidFill>
              <a:latin typeface="Aptos Mono" panose="020B0009020202020204" pitchFamily="49" charset="0"/>
            </a:endParaRPr>
          </a:p>
          <a:p>
            <a:pPr algn="ctr"/>
            <a:r>
              <a:rPr lang="it-IT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 Mono" panose="020B0009020202020204" pitchFamily="49" charset="0"/>
              </a:rPr>
              <a:t>VSCODE</a:t>
            </a:r>
          </a:p>
        </p:txBody>
      </p:sp>
      <p:pic>
        <p:nvPicPr>
          <p:cNvPr id="1032" name="Picture 8" descr="Visual Studio Code icon PNG and SVG Vector Free Download">
            <a:extLst>
              <a:ext uri="{FF2B5EF4-FFF2-40B4-BE49-F238E27FC236}">
                <a16:creationId xmlns:a16="http://schemas.microsoft.com/office/drawing/2014/main" id="{FD506C13-6E38-8DF2-CD38-1C6048783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21" y="3805128"/>
            <a:ext cx="2361900" cy="235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825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E27108E-B99A-D540-CECD-59747081E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18" y="1692027"/>
            <a:ext cx="10850132" cy="347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09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39AA8093-EE8E-FAEF-4B10-7DF3F65E26B1}"/>
              </a:ext>
            </a:extLst>
          </p:cNvPr>
          <p:cNvSpPr/>
          <p:nvPr/>
        </p:nvSpPr>
        <p:spPr>
          <a:xfrm>
            <a:off x="0" y="0"/>
            <a:ext cx="12192000" cy="116619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E6C0BB8-A267-C0CA-AD68-C2B3FD22C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96"/>
            <a:ext cx="10515600" cy="1111596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Inserire codice PHP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AF28E14-BB0B-7EE1-226B-B49040F9C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88" y="1721937"/>
            <a:ext cx="11446225" cy="460901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6BFF6E8-786E-B759-CE7E-C5E798CC4E1C}"/>
              </a:ext>
            </a:extLst>
          </p:cNvPr>
          <p:cNvSpPr txBox="1"/>
          <p:nvPr/>
        </p:nvSpPr>
        <p:spPr>
          <a:xfrm>
            <a:off x="10482670" y="-1526854"/>
            <a:ext cx="235848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4400" dirty="0">
                <a:solidFill>
                  <a:srgbClr val="00FF00"/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799226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6C0BB8-A267-C0CA-AD68-C2B3FD22C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Tag abbreviati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F38F64-1BF9-48C9-C85E-ECA7C65DF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b="0" i="0" dirty="0">
                <a:solidFill>
                  <a:srgbClr val="0000BB"/>
                </a:solidFill>
                <a:effectLst/>
                <a:highlight>
                  <a:srgbClr val="FFFFFF"/>
                </a:highlight>
                <a:latin typeface="Fira Mono" panose="020F0502020204030204" pitchFamily="34" charset="0"/>
              </a:rPr>
              <a:t>&lt;?</a:t>
            </a:r>
            <a:r>
              <a:rPr lang="it-IT" b="0" i="0" dirty="0" err="1">
                <a:solidFill>
                  <a:srgbClr val="0000BB"/>
                </a:solidFill>
                <a:effectLst/>
                <a:highlight>
                  <a:srgbClr val="FFFFFF"/>
                </a:highlight>
                <a:latin typeface="Fira Mono" panose="020F0502020204030204" pitchFamily="34" charset="0"/>
              </a:rPr>
              <a:t>php</a:t>
            </a:r>
            <a:r>
              <a:rPr lang="it-IT" b="0" i="0" dirty="0">
                <a:solidFill>
                  <a:srgbClr val="0000BB"/>
                </a:solidFill>
                <a:effectLst/>
                <a:highlight>
                  <a:srgbClr val="FFFFFF"/>
                </a:highlight>
                <a:latin typeface="Fira Mono" panose="020F0502020204030204" pitchFamily="34" charset="0"/>
              </a:rPr>
              <a:t> </a:t>
            </a:r>
            <a:r>
              <a:rPr lang="it-IT" b="0" i="0" dirty="0" err="1">
                <a:solidFill>
                  <a:srgbClr val="007700"/>
                </a:solidFill>
                <a:effectLst/>
                <a:highlight>
                  <a:srgbClr val="FFFFFF"/>
                </a:highlight>
                <a:latin typeface="Fira Mono" panose="020F0502020204030204" pitchFamily="34" charset="0"/>
              </a:rPr>
              <a:t>echo</a:t>
            </a:r>
            <a:r>
              <a:rPr lang="it-IT" b="0" i="0" dirty="0">
                <a:solidFill>
                  <a:srgbClr val="007700"/>
                </a:solidFill>
                <a:effectLst/>
                <a:highlight>
                  <a:srgbClr val="FFFFFF"/>
                </a:highlight>
                <a:latin typeface="Fira Mono" panose="020F0502020204030204" pitchFamily="34" charset="0"/>
              </a:rPr>
              <a:t> </a:t>
            </a:r>
            <a:r>
              <a:rPr lang="it-IT" b="0" i="0" dirty="0">
                <a:solidFill>
                  <a:srgbClr val="DD0000"/>
                </a:solidFill>
                <a:effectLst/>
                <a:highlight>
                  <a:srgbClr val="FFFFFF"/>
                </a:highlight>
                <a:latin typeface="Fira Mono" panose="020F0502020204030204" pitchFamily="34" charset="0"/>
              </a:rPr>
              <a:t>'</a:t>
            </a:r>
            <a:r>
              <a:rPr lang="it-IT" dirty="0">
                <a:solidFill>
                  <a:srgbClr val="DD0000"/>
                </a:solidFill>
                <a:highlight>
                  <a:srgbClr val="FFFFFF"/>
                </a:highlight>
                <a:latin typeface="Fira Mono" panose="020F0502020204030204" pitchFamily="34" charset="0"/>
              </a:rPr>
              <a:t>ciao </a:t>
            </a:r>
            <a:r>
              <a:rPr lang="it-IT" dirty="0" err="1">
                <a:solidFill>
                  <a:srgbClr val="DD0000"/>
                </a:solidFill>
                <a:highlight>
                  <a:srgbClr val="FFFFFF"/>
                </a:highlight>
                <a:latin typeface="Fira Mono" panose="020F0502020204030204" pitchFamily="34" charset="0"/>
              </a:rPr>
              <a:t>mondo</a:t>
            </a:r>
            <a:r>
              <a:rPr lang="it-IT" b="0" i="0" dirty="0" err="1">
                <a:solidFill>
                  <a:srgbClr val="DD0000"/>
                </a:solidFill>
                <a:effectLst/>
                <a:highlight>
                  <a:srgbClr val="FFFFFF"/>
                </a:highlight>
                <a:latin typeface="Fira Mono" panose="020F0502020204030204" pitchFamily="34" charset="0"/>
              </a:rPr>
              <a:t>'</a:t>
            </a:r>
            <a:r>
              <a:rPr lang="it-IT" b="0" i="0" dirty="0">
                <a:solidFill>
                  <a:srgbClr val="007700"/>
                </a:solidFill>
                <a:effectLst/>
                <a:highlight>
                  <a:srgbClr val="FFFFFF"/>
                </a:highlight>
                <a:latin typeface="Fira Mono" panose="020F0502020204030204" pitchFamily="34" charset="0"/>
              </a:rPr>
              <a:t>; </a:t>
            </a:r>
            <a:r>
              <a:rPr lang="it-IT" b="0" i="0" dirty="0">
                <a:solidFill>
                  <a:srgbClr val="0000BB"/>
                </a:solidFill>
                <a:effectLst/>
                <a:highlight>
                  <a:srgbClr val="FFFFFF"/>
                </a:highlight>
                <a:latin typeface="Fira Mono" panose="020F0502020204030204" pitchFamily="34" charset="0"/>
              </a:rPr>
              <a:t>?&gt;</a:t>
            </a:r>
            <a:r>
              <a:rPr lang="it-IT" dirty="0">
                <a:solidFill>
                  <a:srgbClr val="0000BB"/>
                </a:solidFill>
                <a:highlight>
                  <a:srgbClr val="FFFFFF"/>
                </a:highlight>
                <a:latin typeface="Fira Mono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it-IT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Mono" panose="020F0502020204030204" pitchFamily="34" charset="0"/>
              </a:rPr>
              <a:t>equivale a </a:t>
            </a:r>
          </a:p>
          <a:p>
            <a:pPr marL="0" indent="0">
              <a:buNone/>
            </a:pPr>
            <a:r>
              <a:rPr lang="it-IT" b="0" i="0" dirty="0">
                <a:solidFill>
                  <a:srgbClr val="0000BB"/>
                </a:solidFill>
                <a:effectLst/>
                <a:highlight>
                  <a:srgbClr val="FFFFFF"/>
                </a:highlight>
                <a:latin typeface="Fira Mono" panose="020F0502020204030204" pitchFamily="34" charset="0"/>
              </a:rPr>
              <a:t>&lt;?= </a:t>
            </a:r>
            <a:r>
              <a:rPr lang="it-IT" b="0" i="0" dirty="0">
                <a:solidFill>
                  <a:srgbClr val="DD0000"/>
                </a:solidFill>
                <a:effectLst/>
                <a:highlight>
                  <a:srgbClr val="FFFFFF"/>
                </a:highlight>
                <a:latin typeface="Fira Mono" panose="020F0502020204030204" pitchFamily="34" charset="0"/>
              </a:rPr>
              <a:t>'ciao </a:t>
            </a:r>
            <a:r>
              <a:rPr lang="it-IT" b="0" i="0" dirty="0" err="1">
                <a:solidFill>
                  <a:srgbClr val="DD0000"/>
                </a:solidFill>
                <a:effectLst/>
                <a:highlight>
                  <a:srgbClr val="FFFFFF"/>
                </a:highlight>
                <a:latin typeface="Fira Mono" panose="020F0502020204030204" pitchFamily="34" charset="0"/>
              </a:rPr>
              <a:t>mondo’</a:t>
            </a:r>
            <a:r>
              <a:rPr lang="it-IT" b="0" i="0" dirty="0">
                <a:solidFill>
                  <a:srgbClr val="DD0000"/>
                </a:solidFill>
                <a:effectLst/>
                <a:highlight>
                  <a:srgbClr val="FFFFFF"/>
                </a:highlight>
                <a:latin typeface="Fira Mono" panose="020F0502020204030204" pitchFamily="34" charset="0"/>
              </a:rPr>
              <a:t> </a:t>
            </a:r>
            <a:r>
              <a:rPr lang="it-IT" b="0" i="0" dirty="0">
                <a:solidFill>
                  <a:srgbClr val="0000BB"/>
                </a:solidFill>
                <a:effectLst/>
                <a:highlight>
                  <a:srgbClr val="FFFFFF"/>
                </a:highlight>
                <a:latin typeface="Fira Mono" panose="020F0502020204030204" pitchFamily="34" charset="0"/>
              </a:rPr>
              <a:t>?&gt;</a:t>
            </a:r>
            <a:r>
              <a:rPr lang="it-IT" dirty="0">
                <a:solidFill>
                  <a:srgbClr val="000000"/>
                </a:solidFill>
                <a:highlight>
                  <a:srgbClr val="FFFFFF"/>
                </a:highlight>
                <a:latin typeface="Fira Mono" panose="020F0502020204030204" pitchFamily="34" charset="0"/>
              </a:rPr>
              <a:t> 	tag </a:t>
            </a:r>
            <a:r>
              <a:rPr lang="it-IT" dirty="0" err="1">
                <a:solidFill>
                  <a:srgbClr val="000000"/>
                </a:solidFill>
                <a:highlight>
                  <a:srgbClr val="FFFFFF"/>
                </a:highlight>
                <a:latin typeface="Fira Mono" panose="020F0502020204030204" pitchFamily="34" charset="0"/>
              </a:rPr>
              <a:t>echo</a:t>
            </a:r>
            <a:r>
              <a:rPr lang="it-IT" dirty="0">
                <a:solidFill>
                  <a:srgbClr val="000000"/>
                </a:solidFill>
                <a:highlight>
                  <a:srgbClr val="FFFFFF"/>
                </a:highlight>
                <a:latin typeface="Fira Mono" panose="020F0502020204030204" pitchFamily="34" charset="0"/>
              </a:rPr>
              <a:t> abbreviato</a:t>
            </a:r>
          </a:p>
          <a:p>
            <a:pPr marL="0" indent="0">
              <a:buNone/>
            </a:pPr>
            <a:r>
              <a:rPr lang="it-IT" dirty="0"/>
              <a:t>					non serve il ;</a:t>
            </a:r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b="1" dirty="0"/>
              <a:t>Short open tag</a:t>
            </a:r>
            <a:endParaRPr lang="it-IT" b="1" i="0" dirty="0">
              <a:solidFill>
                <a:srgbClr val="000000"/>
              </a:solidFill>
              <a:effectLst/>
              <a:highlight>
                <a:srgbClr val="FFFFFF"/>
              </a:highlight>
              <a:latin typeface="Fira Mono" panose="020F0502020204030204" pitchFamily="34" charset="0"/>
            </a:endParaRPr>
          </a:p>
          <a:p>
            <a:pPr marL="0" indent="0">
              <a:buNone/>
            </a:pPr>
            <a:r>
              <a:rPr lang="it-IT" b="0" i="0" dirty="0">
                <a:solidFill>
                  <a:srgbClr val="0000BB"/>
                </a:solidFill>
                <a:effectLst/>
                <a:highlight>
                  <a:srgbClr val="FFFFFF"/>
                </a:highlight>
                <a:latin typeface="Fira Mono" panose="020F0502020204030204" pitchFamily="34" charset="0"/>
              </a:rPr>
              <a:t>&lt;? </a:t>
            </a:r>
            <a:r>
              <a:rPr lang="it-IT" b="0" i="0" dirty="0" err="1">
                <a:solidFill>
                  <a:srgbClr val="007700"/>
                </a:solidFill>
                <a:effectLst/>
                <a:highlight>
                  <a:srgbClr val="FFFFFF"/>
                </a:highlight>
                <a:latin typeface="Fira Mono" panose="020F0502020204030204" pitchFamily="34" charset="0"/>
              </a:rPr>
              <a:t>echo</a:t>
            </a:r>
            <a:r>
              <a:rPr lang="it-IT" b="0" i="0" dirty="0">
                <a:solidFill>
                  <a:srgbClr val="007700"/>
                </a:solidFill>
                <a:effectLst/>
                <a:highlight>
                  <a:srgbClr val="FFFFFF"/>
                </a:highlight>
                <a:latin typeface="Fira Mono" panose="020F0502020204030204" pitchFamily="34" charset="0"/>
              </a:rPr>
              <a:t> </a:t>
            </a:r>
            <a:r>
              <a:rPr lang="it-IT" b="0" i="0" dirty="0">
                <a:solidFill>
                  <a:srgbClr val="DD0000"/>
                </a:solidFill>
                <a:effectLst/>
                <a:highlight>
                  <a:srgbClr val="FFFFFF"/>
                </a:highlight>
                <a:latin typeface="Fira Mono" panose="020F0502020204030204" pitchFamily="34" charset="0"/>
              </a:rPr>
              <a:t>'</a:t>
            </a:r>
            <a:r>
              <a:rPr lang="it-IT" dirty="0">
                <a:solidFill>
                  <a:srgbClr val="DD0000"/>
                </a:solidFill>
                <a:highlight>
                  <a:srgbClr val="FFFFFF"/>
                </a:highlight>
                <a:latin typeface="Fira Mono" panose="020F0502020204030204" pitchFamily="34" charset="0"/>
              </a:rPr>
              <a:t>ciao </a:t>
            </a:r>
            <a:r>
              <a:rPr lang="it-IT" dirty="0" err="1">
                <a:solidFill>
                  <a:srgbClr val="DD0000"/>
                </a:solidFill>
                <a:highlight>
                  <a:srgbClr val="FFFFFF"/>
                </a:highlight>
                <a:latin typeface="Fira Mono" panose="020F0502020204030204" pitchFamily="34" charset="0"/>
              </a:rPr>
              <a:t>mondo</a:t>
            </a:r>
            <a:r>
              <a:rPr lang="it-IT" b="0" i="0" dirty="0" err="1">
                <a:solidFill>
                  <a:srgbClr val="DD0000"/>
                </a:solidFill>
                <a:effectLst/>
                <a:highlight>
                  <a:srgbClr val="FFFFFF"/>
                </a:highlight>
                <a:latin typeface="Fira Mono" panose="020F0502020204030204" pitchFamily="34" charset="0"/>
              </a:rPr>
              <a:t>'</a:t>
            </a:r>
            <a:r>
              <a:rPr lang="it-IT" b="0" i="0" dirty="0">
                <a:solidFill>
                  <a:srgbClr val="007700"/>
                </a:solidFill>
                <a:effectLst/>
                <a:highlight>
                  <a:srgbClr val="FFFFFF"/>
                </a:highlight>
                <a:latin typeface="Fira Mono" panose="020F0502020204030204" pitchFamily="34" charset="0"/>
              </a:rPr>
              <a:t>; </a:t>
            </a:r>
            <a:r>
              <a:rPr lang="it-IT" b="0" i="0" dirty="0">
                <a:solidFill>
                  <a:srgbClr val="0000BB"/>
                </a:solidFill>
                <a:effectLst/>
                <a:highlight>
                  <a:srgbClr val="FFFFFF"/>
                </a:highlight>
                <a:latin typeface="Fira Mono" panose="020F0502020204030204" pitchFamily="34" charset="0"/>
              </a:rPr>
              <a:t>?&gt;</a:t>
            </a:r>
            <a:r>
              <a:rPr lang="it-IT" dirty="0">
                <a:solidFill>
                  <a:srgbClr val="0000BB"/>
                </a:solidFill>
                <a:highlight>
                  <a:srgbClr val="FFFFFF"/>
                </a:highlight>
                <a:latin typeface="Fira Mono" panose="020F0502020204030204" pitchFamily="34" charset="0"/>
              </a:rPr>
              <a:t> </a:t>
            </a:r>
            <a:br>
              <a:rPr lang="it-IT" dirty="0"/>
            </a:br>
            <a:r>
              <a:rPr lang="it-IT" dirty="0">
                <a:solidFill>
                  <a:srgbClr val="000000"/>
                </a:solidFill>
                <a:highlight>
                  <a:srgbClr val="FFFFFF"/>
                </a:highlight>
                <a:latin typeface="Fira Mono" panose="020F0502020204030204" pitchFamily="34" charset="0"/>
              </a:rPr>
              <a:t>ATTENZIONE: funziona solo </a:t>
            </a:r>
            <a:r>
              <a:rPr lang="it-IT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Mono" panose="020F0502020204030204" pitchFamily="34" charset="0"/>
              </a:rPr>
              <a:t>se </a:t>
            </a:r>
            <a:r>
              <a:rPr lang="it-IT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Mono" panose="020F0502020204030204" pitchFamily="34" charset="0"/>
              </a:rPr>
              <a:t>short_open_tag</a:t>
            </a:r>
            <a:r>
              <a:rPr lang="it-IT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Mono" panose="020F0502020204030204" pitchFamily="34" charset="0"/>
              </a:rPr>
              <a:t> è abilitato!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59367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39AA8093-EE8E-FAEF-4B10-7DF3F65E26B1}"/>
              </a:ext>
            </a:extLst>
          </p:cNvPr>
          <p:cNvSpPr/>
          <p:nvPr/>
        </p:nvSpPr>
        <p:spPr>
          <a:xfrm>
            <a:off x="0" y="0"/>
            <a:ext cx="12192000" cy="116619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E6C0BB8-A267-C0CA-AD68-C2B3FD22C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96"/>
            <a:ext cx="10515600" cy="1111596"/>
          </a:xfrm>
        </p:spPr>
        <p:txBody>
          <a:bodyPr/>
          <a:lstStyle/>
          <a:p>
            <a:r>
              <a:rPr lang="it-IT" dirty="0" err="1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Echo</a:t>
            </a:r>
            <a:endParaRPr lang="it-IT" dirty="0">
              <a:solidFill>
                <a:schemeClr val="bg1"/>
              </a:solidFill>
              <a:latin typeface="Aptos Mono" panose="020F0502020204030204" pitchFamily="34" charset="0"/>
              <a:cs typeface="Aptos Mono" panose="020F050202020403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D2F3822-F6AC-30E6-4361-4D75535471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402"/>
          <a:stretch/>
        </p:blipFill>
        <p:spPr>
          <a:xfrm>
            <a:off x="26144" y="2351871"/>
            <a:ext cx="12139712" cy="2644199"/>
          </a:xfrm>
          <a:prstGeom prst="rect">
            <a:avLst/>
          </a:prstGeom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4BF55A47-6081-B117-9EB4-FD1D104466CA}"/>
              </a:ext>
            </a:extLst>
          </p:cNvPr>
          <p:cNvSpPr/>
          <p:nvPr/>
        </p:nvSpPr>
        <p:spPr>
          <a:xfrm>
            <a:off x="7765774" y="4731026"/>
            <a:ext cx="2955235" cy="170953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Nuova riga: \</a:t>
            </a:r>
            <a:r>
              <a:rPr lang="it-IT" sz="2800" dirty="0" err="1"/>
              <a:t>r</a:t>
            </a:r>
            <a:r>
              <a:rPr lang="it-IT" sz="2800" dirty="0"/>
              <a:t>\</a:t>
            </a:r>
            <a:r>
              <a:rPr lang="it-IT" sz="2800" dirty="0" err="1"/>
              <a:t>n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793946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39AA8093-EE8E-FAEF-4B10-7DF3F65E26B1}"/>
              </a:ext>
            </a:extLst>
          </p:cNvPr>
          <p:cNvSpPr/>
          <p:nvPr/>
        </p:nvSpPr>
        <p:spPr>
          <a:xfrm>
            <a:off x="0" y="0"/>
            <a:ext cx="12192000" cy="116619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E6C0BB8-A267-C0CA-AD68-C2B3FD22C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96"/>
            <a:ext cx="10515600" cy="1111596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Commenti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4D6EE77-8965-8E5D-5956-04227D56F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21" y="1188224"/>
            <a:ext cx="9846366" cy="566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53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39AA8093-EE8E-FAEF-4B10-7DF3F65E26B1}"/>
              </a:ext>
            </a:extLst>
          </p:cNvPr>
          <p:cNvSpPr/>
          <p:nvPr/>
        </p:nvSpPr>
        <p:spPr>
          <a:xfrm>
            <a:off x="0" y="0"/>
            <a:ext cx="12192000" cy="116619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E6C0BB8-A267-C0CA-AD68-C2B3FD22C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96"/>
            <a:ext cx="10515600" cy="1111596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Variabili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2D8FAB5-6EC5-67AB-9323-184647519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16" y="1590260"/>
            <a:ext cx="11125384" cy="491655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818D9EC-C45E-598E-B0D0-FF1C238C0B7D}"/>
              </a:ext>
            </a:extLst>
          </p:cNvPr>
          <p:cNvSpPr txBox="1"/>
          <p:nvPr/>
        </p:nvSpPr>
        <p:spPr>
          <a:xfrm>
            <a:off x="9422480" y="-755375"/>
            <a:ext cx="254110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4400" dirty="0">
                <a:solidFill>
                  <a:srgbClr val="00FF00"/>
                </a:solidFill>
              </a:rPr>
              <a:t>$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D46EBB0E-3EF8-D695-2007-7E0CB39F33BB}"/>
              </a:ext>
            </a:extLst>
          </p:cNvPr>
          <p:cNvSpPr/>
          <p:nvPr/>
        </p:nvSpPr>
        <p:spPr>
          <a:xfrm>
            <a:off x="6096000" y="5386090"/>
            <a:ext cx="5562692" cy="12390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rgbClr val="FFFF00"/>
                </a:solidFill>
              </a:rPr>
              <a:t>Nota: </a:t>
            </a:r>
            <a:r>
              <a:rPr lang="it-IT" sz="2400" dirty="0"/>
              <a:t>le variabili </a:t>
            </a:r>
            <a:r>
              <a:rPr lang="it-IT" sz="2400" u="sng" dirty="0"/>
              <a:t>non</a:t>
            </a:r>
            <a:r>
              <a:rPr lang="it-IT" sz="2400" dirty="0"/>
              <a:t> possono cominciare con un numero (es. $1var)</a:t>
            </a:r>
          </a:p>
        </p:txBody>
      </p:sp>
    </p:spTree>
    <p:extLst>
      <p:ext uri="{BB962C8B-B14F-4D97-AF65-F5344CB8AC3E}">
        <p14:creationId xmlns:p14="http://schemas.microsoft.com/office/powerpoint/2010/main" val="10722710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39AA8093-EE8E-FAEF-4B10-7DF3F65E26B1}"/>
              </a:ext>
            </a:extLst>
          </p:cNvPr>
          <p:cNvSpPr/>
          <p:nvPr/>
        </p:nvSpPr>
        <p:spPr>
          <a:xfrm>
            <a:off x="0" y="0"/>
            <a:ext cx="12192000" cy="116619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E6C0BB8-A267-C0CA-AD68-C2B3FD22C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96"/>
            <a:ext cx="10515600" cy="1111596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Variabili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818D9EC-C45E-598E-B0D0-FF1C238C0B7D}"/>
              </a:ext>
            </a:extLst>
          </p:cNvPr>
          <p:cNvSpPr txBox="1"/>
          <p:nvPr/>
        </p:nvSpPr>
        <p:spPr>
          <a:xfrm>
            <a:off x="9422480" y="-755375"/>
            <a:ext cx="254110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4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$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E425E3A-AA2C-CFAF-0544-92070F4B4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87" y="1354626"/>
            <a:ext cx="5469282" cy="526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70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twork" descr="network">
            <a:hlinkClick r:id="" action="ppaction://media"/>
            <a:extLst>
              <a:ext uri="{FF2B5EF4-FFF2-40B4-BE49-F238E27FC236}">
                <a16:creationId xmlns:a16="http://schemas.microsoft.com/office/drawing/2014/main" id="{C5AE059F-7C59-974F-9E26-C273A1C05F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1588"/>
            <a:ext cx="12192000" cy="68580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667000" y="2861938"/>
            <a:ext cx="6858000" cy="255284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6" name="CasellaDiTesto 5"/>
          <p:cNvSpPr txBox="1"/>
          <p:nvPr/>
        </p:nvSpPr>
        <p:spPr>
          <a:xfrm>
            <a:off x="2783339" y="3226572"/>
            <a:ext cx="6858001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95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#</a:t>
            </a:r>
            <a:r>
              <a:rPr lang="it-IT" sz="495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quandoHTMLnonbasta</a:t>
            </a:r>
            <a:br>
              <a:rPr lang="it-IT" sz="600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it-IT" sz="6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#LAMP</a:t>
            </a:r>
            <a:br>
              <a:rPr lang="it-IT" sz="600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endParaRPr lang="it-IT" sz="135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0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14121551-D739-05FA-114A-9DE39F94F273}"/>
              </a:ext>
            </a:extLst>
          </p:cNvPr>
          <p:cNvSpPr/>
          <p:nvPr/>
        </p:nvSpPr>
        <p:spPr>
          <a:xfrm>
            <a:off x="0" y="0"/>
            <a:ext cx="12192000" cy="116619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0BD4EE3E-8F0D-8374-F513-4D56D6BC5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96"/>
            <a:ext cx="10515600" cy="1111596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Costanti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4EC759F-96CD-D774-C66A-0875C54F1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525" y="17732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AD74A0F-01FC-C791-5710-CC6BEB660C17}"/>
              </a:ext>
            </a:extLst>
          </p:cNvPr>
          <p:cNvSpPr txBox="1"/>
          <p:nvPr/>
        </p:nvSpPr>
        <p:spPr>
          <a:xfrm>
            <a:off x="1661491" y="2071341"/>
            <a:ext cx="69640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dirty="0" err="1">
                <a:solidFill>
                  <a:srgbClr val="F08D49"/>
                </a:solidFill>
                <a:effectLst/>
              </a:rPr>
              <a:t>define</a:t>
            </a:r>
            <a:r>
              <a:rPr lang="it-IT" sz="3200" dirty="0">
                <a:solidFill>
                  <a:srgbClr val="CCCCCC"/>
                </a:solidFill>
                <a:effectLst/>
              </a:rPr>
              <a:t>(</a:t>
            </a:r>
            <a:r>
              <a:rPr lang="it-IT" sz="3200" dirty="0">
                <a:solidFill>
                  <a:srgbClr val="7EC699"/>
                </a:solidFill>
                <a:effectLst/>
              </a:rPr>
              <a:t>'COSTANTE'</a:t>
            </a:r>
            <a:r>
              <a:rPr lang="it-IT" sz="3200" dirty="0">
                <a:solidFill>
                  <a:srgbClr val="CCCCCC"/>
                </a:solidFill>
                <a:effectLst/>
              </a:rPr>
              <a:t>,</a:t>
            </a:r>
            <a:r>
              <a:rPr lang="it-IT" sz="3200" dirty="0"/>
              <a:t> </a:t>
            </a:r>
            <a:r>
              <a:rPr lang="it-IT" sz="3200" dirty="0">
                <a:solidFill>
                  <a:srgbClr val="7EC699"/>
                </a:solidFill>
                <a:effectLst/>
              </a:rPr>
              <a:t>‘Ciao mondo!'</a:t>
            </a:r>
            <a:r>
              <a:rPr lang="it-IT" sz="3200" dirty="0">
                <a:solidFill>
                  <a:srgbClr val="CCCCCC"/>
                </a:solidFill>
                <a:effectLst/>
              </a:rPr>
              <a:t>);</a:t>
            </a:r>
            <a:endParaRPr lang="it-IT" sz="32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C770D05-54B9-D72C-A8BA-CE7B34B0A9DF}"/>
              </a:ext>
            </a:extLst>
          </p:cNvPr>
          <p:cNvSpPr txBox="1"/>
          <p:nvPr/>
        </p:nvSpPr>
        <p:spPr>
          <a:xfrm>
            <a:off x="1936002" y="3561268"/>
            <a:ext cx="866455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Aptos Mono" panose="020B0009020202020204" pitchFamily="49" charset="0"/>
              </a:rPr>
              <a:t>Visualizzare tutte le costanti definite:</a:t>
            </a:r>
          </a:p>
          <a:p>
            <a:r>
              <a:rPr lang="it-IT" sz="2400" b="0" dirty="0" err="1">
                <a:solidFill>
                  <a:srgbClr val="DCDCAA"/>
                </a:solidFill>
                <a:effectLst/>
                <a:highlight>
                  <a:srgbClr val="1E1E1E"/>
                </a:highlight>
                <a:latin typeface="Aptos Mono" panose="020B0009020202020204" pitchFamily="49" charset="0"/>
              </a:rPr>
              <a:t>var_dump</a:t>
            </a:r>
            <a:r>
              <a:rPr lang="it-IT" sz="2400" b="0" dirty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Aptos Mono" panose="020B0009020202020204" pitchFamily="49" charset="0"/>
              </a:rPr>
              <a:t>(</a:t>
            </a:r>
            <a:r>
              <a:rPr lang="it-IT" sz="2400" b="0" dirty="0" err="1">
                <a:solidFill>
                  <a:srgbClr val="DCDCAA"/>
                </a:solidFill>
                <a:effectLst/>
                <a:highlight>
                  <a:srgbClr val="1E1E1E"/>
                </a:highlight>
                <a:latin typeface="Aptos Mono" panose="020B0009020202020204" pitchFamily="49" charset="0"/>
              </a:rPr>
              <a:t>get_defined_constants</a:t>
            </a:r>
            <a:r>
              <a:rPr lang="it-IT" sz="2400" b="0" dirty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Aptos Mono" panose="020B0009020202020204" pitchFamily="49" charset="0"/>
              </a:rPr>
              <a:t>(</a:t>
            </a:r>
            <a:r>
              <a:rPr lang="it-IT" sz="2400" b="0" dirty="0" err="1">
                <a:solidFill>
                  <a:srgbClr val="569CD6"/>
                </a:solidFill>
                <a:effectLst/>
                <a:highlight>
                  <a:srgbClr val="1E1E1E"/>
                </a:highlight>
                <a:latin typeface="Aptos Mono" panose="020B0009020202020204" pitchFamily="49" charset="0"/>
              </a:rPr>
              <a:t>true</a:t>
            </a:r>
            <a:r>
              <a:rPr lang="it-IT" sz="2400" b="0" dirty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Aptos Mono" panose="020B0009020202020204" pitchFamily="49" charset="0"/>
              </a:rPr>
              <a:t>));</a:t>
            </a:r>
          </a:p>
          <a:p>
            <a:endParaRPr lang="it-IT" sz="2400" dirty="0">
              <a:solidFill>
                <a:srgbClr val="D4D4D4"/>
              </a:solidFill>
              <a:highlight>
                <a:srgbClr val="1E1E1E"/>
              </a:highlight>
              <a:latin typeface="Aptos Mono" panose="020B0009020202020204" pitchFamily="49" charset="0"/>
            </a:endParaRPr>
          </a:p>
          <a:p>
            <a:r>
              <a:rPr lang="it-IT" sz="2400" b="0" dirty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Aptos Mono" panose="020B0009020202020204" pitchFamily="49" charset="0"/>
              </a:rPr>
              <a:t>Per filtrarle:</a:t>
            </a:r>
          </a:p>
          <a:p>
            <a:r>
              <a:rPr lang="it-IT" sz="2400" b="0" dirty="0" err="1">
                <a:solidFill>
                  <a:srgbClr val="DCDCAA"/>
                </a:solidFill>
                <a:effectLst/>
                <a:highlight>
                  <a:srgbClr val="1E1E1E"/>
                </a:highlight>
                <a:latin typeface="Aptos Mono" panose="020B0009020202020204" pitchFamily="49" charset="0"/>
              </a:rPr>
              <a:t>var_dump</a:t>
            </a:r>
            <a:r>
              <a:rPr lang="it-IT" sz="2400" b="0" dirty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Aptos Mono" panose="020B0009020202020204" pitchFamily="49" charset="0"/>
              </a:rPr>
              <a:t>(</a:t>
            </a:r>
            <a:r>
              <a:rPr lang="it-IT" sz="2400" b="0" dirty="0" err="1">
                <a:solidFill>
                  <a:srgbClr val="DCDCAA"/>
                </a:solidFill>
                <a:effectLst/>
                <a:highlight>
                  <a:srgbClr val="1E1E1E"/>
                </a:highlight>
                <a:latin typeface="Aptos Mono" panose="020B0009020202020204" pitchFamily="49" charset="0"/>
              </a:rPr>
              <a:t>get_defined_constants</a:t>
            </a:r>
            <a:r>
              <a:rPr lang="it-IT" sz="2400" b="0" dirty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Aptos Mono" panose="020B0009020202020204" pitchFamily="49" charset="0"/>
              </a:rPr>
              <a:t>(</a:t>
            </a:r>
            <a:r>
              <a:rPr lang="it-IT" sz="2400" b="0" dirty="0" err="1">
                <a:solidFill>
                  <a:srgbClr val="569CD6"/>
                </a:solidFill>
                <a:effectLst/>
                <a:highlight>
                  <a:srgbClr val="1E1E1E"/>
                </a:highlight>
                <a:latin typeface="Aptos Mono" panose="020B0009020202020204" pitchFamily="49" charset="0"/>
              </a:rPr>
              <a:t>true</a:t>
            </a:r>
            <a:r>
              <a:rPr lang="it-IT" sz="2400" b="0" dirty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Aptos Mono" panose="020B0009020202020204" pitchFamily="49" charset="0"/>
              </a:rPr>
              <a:t>)[</a:t>
            </a:r>
            <a:r>
              <a:rPr lang="it-IT" sz="2400" b="0" dirty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Aptos Mono" panose="020B0009020202020204" pitchFamily="49" charset="0"/>
              </a:rPr>
              <a:t>'user’</a:t>
            </a:r>
            <a:r>
              <a:rPr lang="it-IT" sz="2400" b="0" dirty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Aptos Mono" panose="020B0009020202020204" pitchFamily="49" charset="0"/>
              </a:rPr>
              <a:t>]);</a:t>
            </a:r>
          </a:p>
          <a:p>
            <a:endParaRPr lang="it-IT" sz="2400" dirty="0">
              <a:solidFill>
                <a:srgbClr val="D4D4D4"/>
              </a:solidFill>
              <a:highlight>
                <a:srgbClr val="1E1E1E"/>
              </a:highlight>
              <a:latin typeface="Aptos Mono" panose="020B0009020202020204" pitchFamily="49" charset="0"/>
            </a:endParaRPr>
          </a:p>
          <a:p>
            <a:r>
              <a:rPr lang="it-IT" sz="2400" b="0" dirty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Aptos Mono" panose="020B0009020202020204" pitchFamily="49" charset="0"/>
              </a:rPr>
              <a:t>Verifica se una costante è definita:</a:t>
            </a:r>
            <a:br>
              <a:rPr lang="it-IT" sz="2400" b="0" dirty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Aptos Mono" panose="020B0009020202020204" pitchFamily="49" charset="0"/>
              </a:rPr>
            </a:br>
            <a:r>
              <a:rPr lang="it-IT" sz="2400" b="0" dirty="0" err="1">
                <a:solidFill>
                  <a:srgbClr val="DCDCAA"/>
                </a:solidFill>
                <a:effectLst/>
                <a:highlight>
                  <a:srgbClr val="1E1E1E"/>
                </a:highlight>
                <a:latin typeface="Aptos Mono" panose="020B0009020202020204" pitchFamily="49" charset="0"/>
              </a:rPr>
              <a:t>var_dump</a:t>
            </a:r>
            <a:r>
              <a:rPr lang="it-IT" sz="2400" b="0" dirty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Aptos Mono" panose="020B0009020202020204" pitchFamily="49" charset="0"/>
              </a:rPr>
              <a:t>(</a:t>
            </a:r>
            <a:r>
              <a:rPr lang="it-IT" sz="2400" dirty="0" err="1">
                <a:solidFill>
                  <a:srgbClr val="F08D49"/>
                </a:solidFill>
                <a:effectLst/>
              </a:rPr>
              <a:t>defined</a:t>
            </a:r>
            <a:r>
              <a:rPr lang="it-IT" sz="2400" dirty="0">
                <a:solidFill>
                  <a:srgbClr val="CCCCCC"/>
                </a:solidFill>
                <a:effectLst/>
              </a:rPr>
              <a:t>(</a:t>
            </a:r>
            <a:r>
              <a:rPr lang="it-IT" sz="2400" dirty="0">
                <a:solidFill>
                  <a:srgbClr val="7EC699"/>
                </a:solidFill>
                <a:effectLst/>
              </a:rPr>
              <a:t>'COSTANTE'</a:t>
            </a:r>
            <a:r>
              <a:rPr lang="it-IT" sz="2400" dirty="0">
                <a:solidFill>
                  <a:srgbClr val="CCCCCC"/>
                </a:solidFill>
                <a:effectLst/>
              </a:rPr>
              <a:t>);</a:t>
            </a:r>
            <a:r>
              <a:rPr lang="it-IT" sz="2400" dirty="0"/>
              <a:t> </a:t>
            </a:r>
            <a:r>
              <a:rPr lang="it-IT" sz="2400" b="0" dirty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Aptos Mono" panose="020B00090202020202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3542554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14121551-D739-05FA-114A-9DE39F94F273}"/>
              </a:ext>
            </a:extLst>
          </p:cNvPr>
          <p:cNvSpPr/>
          <p:nvPr/>
        </p:nvSpPr>
        <p:spPr>
          <a:xfrm>
            <a:off x="0" y="0"/>
            <a:ext cx="12192000" cy="116619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0BD4EE3E-8F0D-8374-F513-4D56D6BC5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96"/>
            <a:ext cx="10515600" cy="1111596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Costanti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4EC759F-96CD-D774-C66A-0875C54F1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525" y="17732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38B65EB1-AA6F-6841-58B1-729613DAD2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27504"/>
              </p:ext>
            </p:extLst>
          </p:nvPr>
        </p:nvGraphicFramePr>
        <p:xfrm>
          <a:off x="1146313" y="1585313"/>
          <a:ext cx="9899374" cy="4803345"/>
        </p:xfrm>
        <a:graphic>
          <a:graphicData uri="http://schemas.openxmlformats.org/drawingml/2006/table">
            <a:tbl>
              <a:tblPr/>
              <a:tblGrid>
                <a:gridCol w="2031084">
                  <a:extLst>
                    <a:ext uri="{9D8B030D-6E8A-4147-A177-3AD203B41FA5}">
                      <a16:colId xmlns:a16="http://schemas.microsoft.com/office/drawing/2014/main" val="1189802247"/>
                    </a:ext>
                  </a:extLst>
                </a:gridCol>
                <a:gridCol w="7868290">
                  <a:extLst>
                    <a:ext uri="{9D8B030D-6E8A-4147-A177-3AD203B41FA5}">
                      <a16:colId xmlns:a16="http://schemas.microsoft.com/office/drawing/2014/main" val="3903143192"/>
                    </a:ext>
                  </a:extLst>
                </a:gridCol>
              </a:tblGrid>
              <a:tr h="301368">
                <a:tc>
                  <a:txBody>
                    <a:bodyPr/>
                    <a:lstStyle/>
                    <a:p>
                      <a:r>
                        <a:rPr lang="it-IT" sz="1800">
                          <a:solidFill>
                            <a:srgbClr val="FFFF00"/>
                          </a:solidFill>
                          <a:effectLst/>
                          <a:latin typeface="Aptos Mono" panose="020B0009020202020204" pitchFamily="49" charset="0"/>
                        </a:rPr>
                        <a:t>Costante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313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solidFill>
                            <a:srgbClr val="00FF00"/>
                          </a:solidFill>
                          <a:effectLst/>
                          <a:latin typeface="Aptos Mono" panose="020B0009020202020204" pitchFamily="49" charset="0"/>
                        </a:rPr>
                        <a:t>Descrizione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31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004179"/>
                  </a:ext>
                </a:extLst>
              </a:tr>
              <a:tr h="529036">
                <a:tc>
                  <a:txBody>
                    <a:bodyPr/>
                    <a:lstStyle/>
                    <a:p>
                      <a:r>
                        <a:rPr lang="it-IT" sz="1800">
                          <a:solidFill>
                            <a:srgbClr val="FFFF00"/>
                          </a:solidFill>
                          <a:effectLst/>
                          <a:latin typeface="Aptos Mono" panose="020B0009020202020204" pitchFamily="49" charset="0"/>
                        </a:rPr>
                        <a:t>__FILE__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>
                          <a:solidFill>
                            <a:srgbClr val="00FF00"/>
                          </a:solidFill>
                          <a:effectLst/>
                          <a:latin typeface="Aptos Mono" panose="020B0009020202020204" pitchFamily="49" charset="0"/>
                        </a:rPr>
                        <a:t>Contiene il percorso del file in esecuzione.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185688"/>
                  </a:ext>
                </a:extLst>
              </a:tr>
              <a:tr h="756705">
                <a:tc>
                  <a:txBody>
                    <a:bodyPr/>
                    <a:lstStyle/>
                    <a:p>
                      <a:r>
                        <a:rPr lang="it-IT" sz="1800">
                          <a:solidFill>
                            <a:srgbClr val="FFFF00"/>
                          </a:solidFill>
                          <a:effectLst/>
                          <a:latin typeface="Aptos Mono" panose="020B0009020202020204" pitchFamily="49" charset="0"/>
                        </a:rPr>
                        <a:t>__DIR__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313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>
                          <a:solidFill>
                            <a:srgbClr val="00FF00"/>
                          </a:solidFill>
                          <a:effectLst/>
                          <a:latin typeface="Aptos Mono" panose="020B0009020202020204" pitchFamily="49" charset="0"/>
                        </a:rPr>
                        <a:t>Contiene il percorso della directory in cui è contenuto il file in esecuzione.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31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779103"/>
                  </a:ext>
                </a:extLst>
              </a:tr>
              <a:tr h="529036">
                <a:tc>
                  <a:txBody>
                    <a:bodyPr/>
                    <a:lstStyle/>
                    <a:p>
                      <a:r>
                        <a:rPr lang="it-IT" sz="1800">
                          <a:solidFill>
                            <a:srgbClr val="FFFF00"/>
                          </a:solidFill>
                          <a:effectLst/>
                          <a:latin typeface="Aptos Mono" panose="020B0009020202020204" pitchFamily="49" charset="0"/>
                        </a:rPr>
                        <a:t>__FUNCTION__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>
                          <a:solidFill>
                            <a:srgbClr val="00FF00"/>
                          </a:solidFill>
                          <a:effectLst/>
                          <a:latin typeface="Aptos Mono" panose="020B0009020202020204" pitchFamily="49" charset="0"/>
                        </a:rPr>
                        <a:t>Contiene il nome della funzione corrente.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127133"/>
                  </a:ext>
                </a:extLst>
              </a:tr>
              <a:tr h="529036">
                <a:tc>
                  <a:txBody>
                    <a:bodyPr/>
                    <a:lstStyle/>
                    <a:p>
                      <a:r>
                        <a:rPr lang="it-IT" sz="1800">
                          <a:solidFill>
                            <a:srgbClr val="FFFF00"/>
                          </a:solidFill>
                          <a:effectLst/>
                          <a:latin typeface="Aptos Mono" panose="020B0009020202020204" pitchFamily="49" charset="0"/>
                        </a:rPr>
                        <a:t>__LINE__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313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>
                          <a:solidFill>
                            <a:srgbClr val="00FF00"/>
                          </a:solidFill>
                          <a:effectLst/>
                          <a:latin typeface="Aptos Mono" panose="020B0009020202020204" pitchFamily="49" charset="0"/>
                        </a:rPr>
                        <a:t>Contiene il numero di riga corrente.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31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570529"/>
                  </a:ext>
                </a:extLst>
              </a:tr>
              <a:tr h="529036">
                <a:tc>
                  <a:txBody>
                    <a:bodyPr/>
                    <a:lstStyle/>
                    <a:p>
                      <a:r>
                        <a:rPr lang="it-IT" sz="1800">
                          <a:solidFill>
                            <a:srgbClr val="FFFF00"/>
                          </a:solidFill>
                          <a:effectLst/>
                          <a:latin typeface="Aptos Mono" panose="020B0009020202020204" pitchFamily="49" charset="0"/>
                        </a:rPr>
                        <a:t>__CLASS__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>
                          <a:solidFill>
                            <a:srgbClr val="00FF00"/>
                          </a:solidFill>
                          <a:effectLst/>
                          <a:latin typeface="Aptos Mono" panose="020B0009020202020204" pitchFamily="49" charset="0"/>
                        </a:rPr>
                        <a:t>Contiene il nome della classe corrente.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259930"/>
                  </a:ext>
                </a:extLst>
              </a:tr>
              <a:tr h="529036">
                <a:tc>
                  <a:txBody>
                    <a:bodyPr/>
                    <a:lstStyle/>
                    <a:p>
                      <a:r>
                        <a:rPr lang="it-IT" sz="1800">
                          <a:solidFill>
                            <a:srgbClr val="FFFF00"/>
                          </a:solidFill>
                          <a:effectLst/>
                          <a:latin typeface="Aptos Mono" panose="020B0009020202020204" pitchFamily="49" charset="0"/>
                        </a:rPr>
                        <a:t>__METHOD__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313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solidFill>
                            <a:srgbClr val="00FF00"/>
                          </a:solidFill>
                          <a:effectLst/>
                          <a:latin typeface="Aptos Mono" panose="020B0009020202020204" pitchFamily="49" charset="0"/>
                        </a:rPr>
                        <a:t>Contiene il nome del metodo corrente.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31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110196"/>
                  </a:ext>
                </a:extLst>
              </a:tr>
              <a:tr h="529036">
                <a:tc>
                  <a:txBody>
                    <a:bodyPr/>
                    <a:lstStyle/>
                    <a:p>
                      <a:r>
                        <a:rPr lang="it-IT" sz="1800">
                          <a:solidFill>
                            <a:srgbClr val="FFFF00"/>
                          </a:solidFill>
                          <a:effectLst/>
                          <a:latin typeface="Aptos Mono" panose="020B0009020202020204" pitchFamily="49" charset="0"/>
                        </a:rPr>
                        <a:t>__NAMESPACE__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solidFill>
                            <a:srgbClr val="00FF00"/>
                          </a:solidFill>
                          <a:effectLst/>
                          <a:latin typeface="Aptos Mono" panose="020B0009020202020204" pitchFamily="49" charset="0"/>
                        </a:rPr>
                        <a:t>Contiene il nome del namespace corrente.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67391"/>
                  </a:ext>
                </a:extLst>
              </a:tr>
              <a:tr h="529036">
                <a:tc>
                  <a:txBody>
                    <a:bodyPr/>
                    <a:lstStyle/>
                    <a:p>
                      <a:r>
                        <a:rPr lang="it-IT" sz="1800">
                          <a:solidFill>
                            <a:srgbClr val="FFFF00"/>
                          </a:solidFill>
                          <a:effectLst/>
                          <a:latin typeface="Aptos Mono" panose="020B0009020202020204" pitchFamily="49" charset="0"/>
                        </a:rPr>
                        <a:t>__TRAIT__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313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>
                          <a:solidFill>
                            <a:srgbClr val="00FF00"/>
                          </a:solidFill>
                          <a:effectLst/>
                          <a:latin typeface="Aptos Mono" panose="020B0009020202020204" pitchFamily="49" charset="0"/>
                        </a:rPr>
                        <a:t>Contiene il nome del trait corrente.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31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85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42975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14121551-D739-05FA-114A-9DE39F94F273}"/>
              </a:ext>
            </a:extLst>
          </p:cNvPr>
          <p:cNvSpPr/>
          <p:nvPr/>
        </p:nvSpPr>
        <p:spPr>
          <a:xfrm>
            <a:off x="0" y="0"/>
            <a:ext cx="12192000" cy="116619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0BD4EE3E-8F0D-8374-F513-4D56D6BC5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96"/>
            <a:ext cx="10515600" cy="1111596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Include / </a:t>
            </a:r>
            <a:r>
              <a:rPr lang="it-IT" dirty="0" err="1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require</a:t>
            </a:r>
            <a:endParaRPr lang="it-IT" dirty="0">
              <a:solidFill>
                <a:schemeClr val="bg1"/>
              </a:solidFill>
              <a:latin typeface="Aptos Mono" panose="020F0502020204030204" pitchFamily="34" charset="0"/>
              <a:cs typeface="Aptos Mono" panose="020F050202020403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4EC759F-96CD-D774-C66A-0875C54F1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525" y="17732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6D5BAE2-EABF-9145-6E0F-2C404B977FEB}"/>
              </a:ext>
            </a:extLst>
          </p:cNvPr>
          <p:cNvSpPr txBox="1"/>
          <p:nvPr/>
        </p:nvSpPr>
        <p:spPr>
          <a:xfrm>
            <a:off x="-53975" y="2118675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0" dirty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&lt;?</a:t>
            </a:r>
            <a:r>
              <a:rPr lang="it-IT" sz="2800" b="0" dirty="0" err="1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php</a:t>
            </a:r>
            <a:r>
              <a:rPr lang="it-IT" sz="2800" b="0" dirty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it-IT" sz="2800" b="0" dirty="0" err="1">
                <a:solidFill>
                  <a:srgbClr val="C586C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require_once</a:t>
            </a:r>
            <a:r>
              <a:rPr lang="it-IT" sz="2800" b="0" dirty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(</a:t>
            </a:r>
            <a:r>
              <a:rPr lang="it-IT" sz="2800" b="0" dirty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__DIR__</a:t>
            </a:r>
            <a:r>
              <a:rPr lang="it-IT" sz="2800" b="0" dirty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.</a:t>
            </a:r>
            <a:r>
              <a:rPr lang="it-IT" sz="2800" b="0" dirty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"/</a:t>
            </a:r>
            <a:r>
              <a:rPr lang="it-IT" sz="2800" b="0" dirty="0" err="1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inc</a:t>
            </a:r>
            <a:r>
              <a:rPr lang="it-IT" sz="2800" b="0" dirty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/</a:t>
            </a:r>
            <a:r>
              <a:rPr lang="it-IT" sz="2800" b="0" dirty="0" err="1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file.php</a:t>
            </a:r>
            <a:r>
              <a:rPr lang="it-IT" sz="2800" b="0" dirty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"</a:t>
            </a:r>
            <a:r>
              <a:rPr lang="it-IT" sz="2800" b="0" dirty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)</a:t>
            </a:r>
            <a:r>
              <a:rPr lang="it-IT" sz="2800" b="0" dirty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?&gt;</a:t>
            </a:r>
            <a:endParaRPr lang="it-IT" sz="2800" b="0" dirty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804485E-0AFC-5B0C-618B-514C9E6D3B3D}"/>
              </a:ext>
            </a:extLst>
          </p:cNvPr>
          <p:cNvSpPr txBox="1"/>
          <p:nvPr/>
        </p:nvSpPr>
        <p:spPr>
          <a:xfrm>
            <a:off x="1622425" y="3888457"/>
            <a:ext cx="10515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3200" b="1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include</a:t>
            </a:r>
            <a:r>
              <a:rPr lang="it-IT" sz="3200" b="1" i="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Roboto" panose="02000000000000000000" pitchFamily="2" charset="0"/>
              </a:rPr>
              <a:t>()</a:t>
            </a:r>
            <a:r>
              <a:rPr lang="it-IT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" panose="02000000000000000000" pitchFamily="2" charset="0"/>
              </a:rPr>
              <a:t> e </a:t>
            </a:r>
            <a:r>
              <a:rPr lang="it-IT" sz="3200" b="1" i="0" dirty="0" err="1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include_once</a:t>
            </a:r>
            <a:r>
              <a:rPr lang="it-IT" sz="3200" b="1" i="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Roboto" panose="02000000000000000000" pitchFamily="2" charset="0"/>
              </a:rPr>
              <a:t>()	-&gt; warning</a:t>
            </a:r>
            <a:endParaRPr lang="it-IT" sz="3200" dirty="0">
              <a:solidFill>
                <a:schemeClr val="accent4">
                  <a:lumMod val="40000"/>
                  <a:lumOff val="60000"/>
                </a:schemeClr>
              </a:solidFill>
              <a:latin typeface="Roboto" panose="02000000000000000000" pitchFamily="2" charset="0"/>
            </a:endParaRPr>
          </a:p>
          <a:p>
            <a:pPr marL="0" indent="0">
              <a:buNone/>
            </a:pPr>
            <a:r>
              <a:rPr lang="it-IT" sz="3200" b="1" i="0" dirty="0" err="1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require</a:t>
            </a:r>
            <a:r>
              <a:rPr lang="it-IT" sz="3200" b="1" i="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Roboto" panose="02000000000000000000" pitchFamily="2" charset="0"/>
              </a:rPr>
              <a:t>()</a:t>
            </a:r>
            <a:r>
              <a:rPr lang="it-IT" sz="3200" b="0" i="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Roboto" panose="02000000000000000000" pitchFamily="2" charset="0"/>
              </a:rPr>
              <a:t> e </a:t>
            </a:r>
            <a:r>
              <a:rPr lang="it-IT" sz="3200" b="1" i="0" dirty="0" err="1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require_once</a:t>
            </a:r>
            <a:r>
              <a:rPr lang="it-IT" sz="3200" b="1" i="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Roboto" panose="02000000000000000000" pitchFamily="2" charset="0"/>
              </a:rPr>
              <a:t>()</a:t>
            </a:r>
            <a:r>
              <a:rPr lang="it-IT" sz="3200" b="0" i="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Roboto" panose="02000000000000000000" pitchFamily="2" charset="0"/>
              </a:rPr>
              <a:t>  	</a:t>
            </a:r>
            <a:r>
              <a:rPr lang="it-IT" sz="3200" b="1" i="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Roboto" panose="02000000000000000000" pitchFamily="2" charset="0"/>
              </a:rPr>
              <a:t>-&gt; fatal </a:t>
            </a:r>
            <a:r>
              <a:rPr lang="it-IT" sz="3200" b="1" i="0" dirty="0" err="1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Roboto" panose="02000000000000000000" pitchFamily="2" charset="0"/>
              </a:rPr>
              <a:t>error</a:t>
            </a:r>
            <a:endParaRPr lang="it-IT" sz="3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8268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39AA8093-EE8E-FAEF-4B10-7DF3F65E26B1}"/>
              </a:ext>
            </a:extLst>
          </p:cNvPr>
          <p:cNvSpPr/>
          <p:nvPr/>
        </p:nvSpPr>
        <p:spPr>
          <a:xfrm>
            <a:off x="0" y="0"/>
            <a:ext cx="12192000" cy="116619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E6C0BB8-A267-C0CA-AD68-C2B3FD22C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96"/>
            <a:ext cx="10515600" cy="1111596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Stringhe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0C47BB6-F068-0D6D-8457-888994B41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45" y="1615385"/>
            <a:ext cx="5643645" cy="241327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6DF8733-F10F-6A90-499A-0655959B9C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112"/>
          <a:stretch/>
        </p:blipFill>
        <p:spPr>
          <a:xfrm>
            <a:off x="6196090" y="1615383"/>
            <a:ext cx="5774766" cy="2413275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4A30D274-B6CA-0420-5D65-BEE162ECF01F}"/>
              </a:ext>
            </a:extLst>
          </p:cNvPr>
          <p:cNvSpPr/>
          <p:nvPr/>
        </p:nvSpPr>
        <p:spPr>
          <a:xfrm>
            <a:off x="318052" y="4850297"/>
            <a:ext cx="5533485" cy="82163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Benvenuto Salvatore Arcidiacono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FDC235A1-D212-F7A7-9A6F-B3A3EB40C7A4}"/>
              </a:ext>
            </a:extLst>
          </p:cNvPr>
          <p:cNvSpPr/>
          <p:nvPr/>
        </p:nvSpPr>
        <p:spPr>
          <a:xfrm>
            <a:off x="6250470" y="4845052"/>
            <a:ext cx="5533485" cy="82163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Benvenuto $nome $cognome</a:t>
            </a:r>
          </a:p>
        </p:txBody>
      </p:sp>
      <p:sp>
        <p:nvSpPr>
          <p:cNvPr id="13" name="Freccia giù 12">
            <a:extLst>
              <a:ext uri="{FF2B5EF4-FFF2-40B4-BE49-F238E27FC236}">
                <a16:creationId xmlns:a16="http://schemas.microsoft.com/office/drawing/2014/main" id="{30DAB443-494D-96E8-28D2-97FCD6E5449A}"/>
              </a:ext>
            </a:extLst>
          </p:cNvPr>
          <p:cNvSpPr/>
          <p:nvPr/>
        </p:nvSpPr>
        <p:spPr>
          <a:xfrm>
            <a:off x="2757599" y="4155797"/>
            <a:ext cx="654390" cy="64411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Freccia giù 13">
            <a:extLst>
              <a:ext uri="{FF2B5EF4-FFF2-40B4-BE49-F238E27FC236}">
                <a16:creationId xmlns:a16="http://schemas.microsoft.com/office/drawing/2014/main" id="{DA337719-800E-46BE-8E54-F8D0C58E3DBF}"/>
              </a:ext>
            </a:extLst>
          </p:cNvPr>
          <p:cNvSpPr/>
          <p:nvPr/>
        </p:nvSpPr>
        <p:spPr>
          <a:xfrm>
            <a:off x="8690017" y="4126601"/>
            <a:ext cx="654390" cy="64411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0974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39AA8093-EE8E-FAEF-4B10-7DF3F65E26B1}"/>
              </a:ext>
            </a:extLst>
          </p:cNvPr>
          <p:cNvSpPr/>
          <p:nvPr/>
        </p:nvSpPr>
        <p:spPr>
          <a:xfrm>
            <a:off x="0" y="0"/>
            <a:ext cx="12192000" cy="116619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E6C0BB8-A267-C0CA-AD68-C2B3FD22C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96"/>
            <a:ext cx="10515600" cy="1111596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Stringhe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044F84F8-D65B-A596-AB5E-E897F09D2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83" y="1531178"/>
            <a:ext cx="10347817" cy="429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458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39AA8093-EE8E-FAEF-4B10-7DF3F65E26B1}"/>
              </a:ext>
            </a:extLst>
          </p:cNvPr>
          <p:cNvSpPr/>
          <p:nvPr/>
        </p:nvSpPr>
        <p:spPr>
          <a:xfrm>
            <a:off x="0" y="0"/>
            <a:ext cx="12192000" cy="116619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E6C0BB8-A267-C0CA-AD68-C2B3FD22C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96"/>
            <a:ext cx="10515600" cy="1111596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Sintassi </a:t>
            </a:r>
            <a:r>
              <a:rPr lang="it-IT" dirty="0" err="1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Heredoc</a:t>
            </a:r>
            <a:endParaRPr lang="it-IT" dirty="0">
              <a:solidFill>
                <a:schemeClr val="bg1"/>
              </a:solidFill>
              <a:latin typeface="Aptos Mono" panose="020F0502020204030204" pitchFamily="34" charset="0"/>
              <a:cs typeface="Aptos Mono" panose="020F05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51BE756-AF2F-0795-4DB6-7BB2B7A85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99" y="1401934"/>
            <a:ext cx="6674821" cy="540147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EA717AF-575A-1B74-C7CF-42EBB1436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2679" y="1401934"/>
            <a:ext cx="4773322" cy="2045709"/>
          </a:xfrm>
          <a:prstGeom prst="rect">
            <a:avLst/>
          </a:prstGeom>
        </p:spPr>
      </p:pic>
      <p:sp>
        <p:nvSpPr>
          <p:cNvPr id="5" name="Freccia destra 4">
            <a:extLst>
              <a:ext uri="{FF2B5EF4-FFF2-40B4-BE49-F238E27FC236}">
                <a16:creationId xmlns:a16="http://schemas.microsoft.com/office/drawing/2014/main" id="{F6627C2C-F4CE-0297-1D64-D2698CF1B891}"/>
              </a:ext>
            </a:extLst>
          </p:cNvPr>
          <p:cNvSpPr/>
          <p:nvPr/>
        </p:nvSpPr>
        <p:spPr>
          <a:xfrm>
            <a:off x="6586330" y="2305878"/>
            <a:ext cx="596349" cy="55659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061FE35-D59B-DB1F-484E-09E954D05986}"/>
              </a:ext>
            </a:extLst>
          </p:cNvPr>
          <p:cNvSpPr/>
          <p:nvPr/>
        </p:nvSpPr>
        <p:spPr>
          <a:xfrm>
            <a:off x="7182679" y="3559329"/>
            <a:ext cx="4773322" cy="30800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ATTENZIONE:</a:t>
            </a:r>
            <a:br>
              <a:rPr lang="it-IT" dirty="0"/>
            </a:br>
            <a:r>
              <a:rPr lang="it-IT" dirty="0"/>
              <a:t>L’identificatore EOD è convenzionale e può essere sostituito con una qualunque stringa (senza spazi e che non comincia con un numero)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Alla linea 3 dopo EOD non va inserito nulla.</a:t>
            </a:r>
          </a:p>
          <a:p>
            <a:pPr algn="ctr"/>
            <a:r>
              <a:rPr lang="it-IT" dirty="0"/>
              <a:t>Alla linea 15 l’identificatore deve cominciare dalla colonna 1 e non può presentare caratteri dopo.</a:t>
            </a:r>
          </a:p>
        </p:txBody>
      </p:sp>
    </p:spTree>
    <p:extLst>
      <p:ext uri="{BB962C8B-B14F-4D97-AF65-F5344CB8AC3E}">
        <p14:creationId xmlns:p14="http://schemas.microsoft.com/office/powerpoint/2010/main" val="30219279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39AA8093-EE8E-FAEF-4B10-7DF3F65E26B1}"/>
              </a:ext>
            </a:extLst>
          </p:cNvPr>
          <p:cNvSpPr/>
          <p:nvPr/>
        </p:nvSpPr>
        <p:spPr>
          <a:xfrm>
            <a:off x="0" y="0"/>
            <a:ext cx="12192000" cy="116619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E6C0BB8-A267-C0CA-AD68-C2B3FD22C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96"/>
            <a:ext cx="10515600" cy="1111596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Sintassi </a:t>
            </a:r>
            <a:r>
              <a:rPr lang="it-IT" dirty="0" err="1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Heredoc</a:t>
            </a:r>
            <a:endParaRPr lang="it-IT" dirty="0">
              <a:solidFill>
                <a:schemeClr val="bg1"/>
              </a:solidFill>
              <a:latin typeface="Aptos Mono" panose="020F0502020204030204" pitchFamily="34" charset="0"/>
              <a:cs typeface="Aptos Mono" panose="020F050202020403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47FEC87-0CE6-F8C6-7FDC-EC49EDA39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585" y="1220787"/>
            <a:ext cx="10093215" cy="363606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D66DDA8-B01A-3C1C-5588-CDF2A7320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585" y="5212958"/>
            <a:ext cx="10093215" cy="1590446"/>
          </a:xfrm>
          <a:prstGeom prst="rect">
            <a:avLst/>
          </a:prstGeom>
        </p:spPr>
      </p:pic>
      <p:sp>
        <p:nvSpPr>
          <p:cNvPr id="5" name="Freccia destra 4">
            <a:extLst>
              <a:ext uri="{FF2B5EF4-FFF2-40B4-BE49-F238E27FC236}">
                <a16:creationId xmlns:a16="http://schemas.microsoft.com/office/drawing/2014/main" id="{F6627C2C-F4CE-0297-1D64-D2698CF1B891}"/>
              </a:ext>
            </a:extLst>
          </p:cNvPr>
          <p:cNvSpPr/>
          <p:nvPr/>
        </p:nvSpPr>
        <p:spPr>
          <a:xfrm rot="5400000">
            <a:off x="5440843" y="4012774"/>
            <a:ext cx="1310312" cy="122295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AFA9BD2E-C4E1-23F4-2232-6D2ADA02FDEF}"/>
              </a:ext>
            </a:extLst>
          </p:cNvPr>
          <p:cNvSpPr/>
          <p:nvPr/>
        </p:nvSpPr>
        <p:spPr>
          <a:xfrm>
            <a:off x="6658502" y="4964455"/>
            <a:ext cx="4645605" cy="883042"/>
          </a:xfrm>
          <a:prstGeom prst="ellipse">
            <a:avLst/>
          </a:prstGeom>
          <a:noFill/>
          <a:ln w="666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v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2401C7B5-1C16-973F-4A82-04ECD17AB209}"/>
              </a:ext>
            </a:extLst>
          </p:cNvPr>
          <p:cNvSpPr/>
          <p:nvPr/>
        </p:nvSpPr>
        <p:spPr>
          <a:xfrm>
            <a:off x="2835251" y="5637213"/>
            <a:ext cx="663324" cy="582206"/>
          </a:xfrm>
          <a:prstGeom prst="ellipse">
            <a:avLst/>
          </a:prstGeom>
          <a:noFill/>
          <a:ln w="666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AD990FBA-92FD-0291-DC7A-A4048C760E79}"/>
              </a:ext>
            </a:extLst>
          </p:cNvPr>
          <p:cNvSpPr/>
          <p:nvPr/>
        </p:nvSpPr>
        <p:spPr>
          <a:xfrm>
            <a:off x="5227237" y="5689431"/>
            <a:ext cx="436963" cy="406569"/>
          </a:xfrm>
          <a:prstGeom prst="ellipse">
            <a:avLst/>
          </a:prstGeom>
          <a:noFill/>
          <a:ln w="666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8556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39AA8093-EE8E-FAEF-4B10-7DF3F65E26B1}"/>
              </a:ext>
            </a:extLst>
          </p:cNvPr>
          <p:cNvSpPr/>
          <p:nvPr/>
        </p:nvSpPr>
        <p:spPr>
          <a:xfrm>
            <a:off x="0" y="0"/>
            <a:ext cx="12192000" cy="116619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E6C0BB8-A267-C0CA-AD68-C2B3FD22C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96"/>
            <a:ext cx="10515600" cy="1111596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Sintassi </a:t>
            </a:r>
            <a:r>
              <a:rPr lang="it-IT" dirty="0" err="1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Heredoc</a:t>
            </a:r>
            <a:endParaRPr lang="it-IT" dirty="0">
              <a:solidFill>
                <a:schemeClr val="bg1"/>
              </a:solidFill>
              <a:latin typeface="Aptos Mono" panose="020F0502020204030204" pitchFamily="34" charset="0"/>
              <a:cs typeface="Aptos Mono" panose="020F05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C3D480D-E64C-5ACE-EAC0-58F4E9FD8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6" y="1252574"/>
            <a:ext cx="5506689" cy="327265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E6A79EA-F48D-825D-6D85-B529E2E1E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094" y="1993751"/>
            <a:ext cx="5400858" cy="164868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60986B5-4DC3-BA62-5BE6-93766F10F3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0" t="26514" r="-1500" b="30426"/>
          <a:stretch/>
        </p:blipFill>
        <p:spPr>
          <a:xfrm>
            <a:off x="127461" y="5221354"/>
            <a:ext cx="5461134" cy="142521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010A4CA-EAE3-B45F-E549-C3F9D3391D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5247858"/>
            <a:ext cx="5706987" cy="1325218"/>
          </a:xfrm>
          <a:prstGeom prst="rect">
            <a:avLst/>
          </a:prstGeom>
        </p:spPr>
      </p:pic>
      <p:sp>
        <p:nvSpPr>
          <p:cNvPr id="14" name="Freccia destra 13">
            <a:extLst>
              <a:ext uri="{FF2B5EF4-FFF2-40B4-BE49-F238E27FC236}">
                <a16:creationId xmlns:a16="http://schemas.microsoft.com/office/drawing/2014/main" id="{20BF69FF-086B-DDED-4166-E843E955AF94}"/>
              </a:ext>
            </a:extLst>
          </p:cNvPr>
          <p:cNvSpPr/>
          <p:nvPr/>
        </p:nvSpPr>
        <p:spPr>
          <a:xfrm>
            <a:off x="5445395" y="5590121"/>
            <a:ext cx="658059" cy="61418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" name="Freccia destra 14">
            <a:extLst>
              <a:ext uri="{FF2B5EF4-FFF2-40B4-BE49-F238E27FC236}">
                <a16:creationId xmlns:a16="http://schemas.microsoft.com/office/drawing/2014/main" id="{9CE8AA70-7028-52AC-CCCF-445D7274D571}"/>
              </a:ext>
            </a:extLst>
          </p:cNvPr>
          <p:cNvSpPr/>
          <p:nvPr/>
        </p:nvSpPr>
        <p:spPr>
          <a:xfrm>
            <a:off x="5598782" y="2581809"/>
            <a:ext cx="658059" cy="61418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44459D6-9776-8EBF-6D32-7B77F8D3304C}"/>
              </a:ext>
            </a:extLst>
          </p:cNvPr>
          <p:cNvSpPr txBox="1"/>
          <p:nvPr/>
        </p:nvSpPr>
        <p:spPr>
          <a:xfrm>
            <a:off x="127461" y="4583258"/>
            <a:ext cx="1975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Nowdoc</a:t>
            </a:r>
            <a:r>
              <a:rPr lang="it-IT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950711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39AA8093-EE8E-FAEF-4B10-7DF3F65E26B1}"/>
              </a:ext>
            </a:extLst>
          </p:cNvPr>
          <p:cNvSpPr/>
          <p:nvPr/>
        </p:nvSpPr>
        <p:spPr>
          <a:xfrm>
            <a:off x="0" y="0"/>
            <a:ext cx="12192000" cy="116619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E6C0BB8-A267-C0CA-AD68-C2B3FD22C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96"/>
            <a:ext cx="10515600" cy="1111596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Sintassi </a:t>
            </a:r>
            <a:r>
              <a:rPr lang="it-IT" dirty="0" err="1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Heredoc</a:t>
            </a:r>
            <a:endParaRPr lang="it-IT" dirty="0">
              <a:solidFill>
                <a:schemeClr val="bg1"/>
              </a:solidFill>
              <a:latin typeface="Aptos Mono" panose="020F0502020204030204" pitchFamily="34" charset="0"/>
              <a:cs typeface="Aptos Mono" panose="020F050202020403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86B464C-506A-3E87-D16A-E92682D17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964633"/>
            <a:ext cx="6693791" cy="344501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5FB157D-9106-DF59-2824-3F41C7CD9ECB}"/>
              </a:ext>
            </a:extLst>
          </p:cNvPr>
          <p:cNvSpPr txBox="1"/>
          <p:nvPr/>
        </p:nvSpPr>
        <p:spPr>
          <a:xfrm>
            <a:off x="7429500" y="2255979"/>
            <a:ext cx="4343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Nl2br()</a:t>
            </a:r>
          </a:p>
          <a:p>
            <a:r>
              <a:rPr lang="it-IT" sz="3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Può essere usato per convertire le interruzioni di riga in &lt;</a:t>
            </a:r>
            <a:r>
              <a:rPr lang="it-IT" sz="36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br</a:t>
            </a:r>
            <a:r>
              <a:rPr lang="it-IT" sz="3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42054709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39AA8093-EE8E-FAEF-4B10-7DF3F65E26B1}"/>
              </a:ext>
            </a:extLst>
          </p:cNvPr>
          <p:cNvSpPr/>
          <p:nvPr/>
        </p:nvSpPr>
        <p:spPr>
          <a:xfrm>
            <a:off x="0" y="0"/>
            <a:ext cx="12192000" cy="116619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E6C0BB8-A267-C0CA-AD68-C2B3FD22C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96"/>
            <a:ext cx="10515600" cy="1111596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Operazioni con le stringhe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C08E3E3-F26C-91A5-B568-99B4AF51AD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965"/>
          <a:stretch/>
        </p:blipFill>
        <p:spPr>
          <a:xfrm>
            <a:off x="228876" y="1417155"/>
            <a:ext cx="5867124" cy="493063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34ED8F1-DEDB-A418-50A4-01DEA8F79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794" y="2528128"/>
            <a:ext cx="4577127" cy="2912717"/>
          </a:xfrm>
          <a:prstGeom prst="rect">
            <a:avLst/>
          </a:prstGeom>
        </p:spPr>
      </p:pic>
      <p:sp>
        <p:nvSpPr>
          <p:cNvPr id="5" name="Freccia destra 4">
            <a:extLst>
              <a:ext uri="{FF2B5EF4-FFF2-40B4-BE49-F238E27FC236}">
                <a16:creationId xmlns:a16="http://schemas.microsoft.com/office/drawing/2014/main" id="{E256B29A-3572-5DBF-C223-77474CEC1392}"/>
              </a:ext>
            </a:extLst>
          </p:cNvPr>
          <p:cNvSpPr/>
          <p:nvPr/>
        </p:nvSpPr>
        <p:spPr>
          <a:xfrm>
            <a:off x="6349722" y="3706190"/>
            <a:ext cx="596349" cy="55659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24024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Grotesque Zombie Gnomes : zombie garden Gnomes">
            <a:extLst>
              <a:ext uri="{FF2B5EF4-FFF2-40B4-BE49-F238E27FC236}">
                <a16:creationId xmlns:a16="http://schemas.microsoft.com/office/drawing/2014/main" id="{0E9DCDA4-6AB9-554B-BFBD-B237CB642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75548" y="3031013"/>
            <a:ext cx="1511339" cy="223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9856" y="281942"/>
            <a:ext cx="7235372" cy="1986018"/>
          </a:xfrm>
        </p:spPr>
        <p:txBody>
          <a:bodyPr>
            <a:normAutofit fontScale="90000"/>
          </a:bodyPr>
          <a:lstStyle/>
          <a:p>
            <a:pPr algn="just"/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Quando i progetti diventano complessi, possiamo contare su una serie di tecnologie che lavorano per noi sul nostro server</a:t>
            </a:r>
          </a:p>
        </p:txBody>
      </p:sp>
      <p:pic>
        <p:nvPicPr>
          <p:cNvPr id="5122" name="Picture 2" descr="isultato immagini per pc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767" y="4267332"/>
            <a:ext cx="2615292" cy="208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sultato immagini per browser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00" y="3691732"/>
            <a:ext cx="1889462" cy="1062822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459" y="833541"/>
            <a:ext cx="2986262" cy="3111810"/>
          </a:xfrm>
          <a:prstGeom prst="rect">
            <a:avLst/>
          </a:prstGeom>
        </p:spPr>
      </p:pic>
      <p:cxnSp>
        <p:nvCxnSpPr>
          <p:cNvPr id="14" name="Connettore 2 13"/>
          <p:cNvCxnSpPr>
            <a:cxnSpLocks/>
          </p:cNvCxnSpPr>
          <p:nvPr/>
        </p:nvCxnSpPr>
        <p:spPr>
          <a:xfrm flipV="1">
            <a:off x="4250680" y="2351947"/>
            <a:ext cx="3832310" cy="16185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Connettore 2 22"/>
          <p:cNvCxnSpPr>
            <a:cxnSpLocks/>
          </p:cNvCxnSpPr>
          <p:nvPr/>
        </p:nvCxnSpPr>
        <p:spPr>
          <a:xfrm flipH="1">
            <a:off x="3856520" y="2833435"/>
            <a:ext cx="3485451" cy="14447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146" name="Picture 2" descr="Vivid Arts Playful Gnomes Gnome Son/Leafpad | Pet Connection">
            <a:extLst>
              <a:ext uri="{FF2B5EF4-FFF2-40B4-BE49-F238E27FC236}">
                <a16:creationId xmlns:a16="http://schemas.microsoft.com/office/drawing/2014/main" id="{721CC3EE-771F-0E46-ADBF-3519ED689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292" y="2019110"/>
            <a:ext cx="1459116" cy="182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JeffCo Gardener: Garden Gnomes for Christmas">
            <a:extLst>
              <a:ext uri="{FF2B5EF4-FFF2-40B4-BE49-F238E27FC236}">
                <a16:creationId xmlns:a16="http://schemas.microsoft.com/office/drawing/2014/main" id="{8960C81E-987B-4E48-8EF1-516921F35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295" y="4710449"/>
            <a:ext cx="1745723" cy="174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atabase | Bruker">
            <a:extLst>
              <a:ext uri="{FF2B5EF4-FFF2-40B4-BE49-F238E27FC236}">
                <a16:creationId xmlns:a16="http://schemas.microsoft.com/office/drawing/2014/main" id="{AA9ECE76-07A0-BD42-B0A9-37DEEEF8E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8"/>
          <a:stretch/>
        </p:blipFill>
        <p:spPr bwMode="auto">
          <a:xfrm>
            <a:off x="10297018" y="4784423"/>
            <a:ext cx="1745723" cy="196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Nerdy Garden Gnome Statue with Computer Laptop: Amazon.in: Garden &amp; Outdoors">
            <a:extLst>
              <a:ext uri="{FF2B5EF4-FFF2-40B4-BE49-F238E27FC236}">
                <a16:creationId xmlns:a16="http://schemas.microsoft.com/office/drawing/2014/main" id="{E672D178-A7AA-C349-8A16-241483CBD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8" r="28582"/>
          <a:stretch/>
        </p:blipFill>
        <p:spPr bwMode="auto">
          <a:xfrm>
            <a:off x="7357432" y="3645656"/>
            <a:ext cx="1240292" cy="212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6782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39AA8093-EE8E-FAEF-4B10-7DF3F65E26B1}"/>
              </a:ext>
            </a:extLst>
          </p:cNvPr>
          <p:cNvSpPr/>
          <p:nvPr/>
        </p:nvSpPr>
        <p:spPr>
          <a:xfrm>
            <a:off x="0" y="0"/>
            <a:ext cx="12192000" cy="116619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E6C0BB8-A267-C0CA-AD68-C2B3FD22C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96"/>
            <a:ext cx="10515600" cy="1111596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Operazioni con le stringhe</a:t>
            </a:r>
          </a:p>
        </p:txBody>
      </p:sp>
      <p:sp>
        <p:nvSpPr>
          <p:cNvPr id="5" name="Freccia destra 4">
            <a:extLst>
              <a:ext uri="{FF2B5EF4-FFF2-40B4-BE49-F238E27FC236}">
                <a16:creationId xmlns:a16="http://schemas.microsoft.com/office/drawing/2014/main" id="{E256B29A-3572-5DBF-C223-77474CEC1392}"/>
              </a:ext>
            </a:extLst>
          </p:cNvPr>
          <p:cNvSpPr/>
          <p:nvPr/>
        </p:nvSpPr>
        <p:spPr>
          <a:xfrm>
            <a:off x="5713741" y="3746223"/>
            <a:ext cx="596349" cy="55659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B6CCA8-9923-C748-78AA-4AFD38A88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08" y="2257838"/>
            <a:ext cx="5267123" cy="353336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78D1ABF-1116-0984-731B-4AFDC13F1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900" y="2981739"/>
            <a:ext cx="5419510" cy="2014331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218DFBD2-05E5-555D-D2C0-A3D8DA8983E8}"/>
              </a:ext>
            </a:extLst>
          </p:cNvPr>
          <p:cNvSpPr/>
          <p:nvPr/>
        </p:nvSpPr>
        <p:spPr>
          <a:xfrm>
            <a:off x="1032403" y="4178299"/>
            <a:ext cx="2764897" cy="723901"/>
          </a:xfrm>
          <a:prstGeom prst="ellipse">
            <a:avLst/>
          </a:prstGeom>
          <a:noFill/>
          <a:ln w="666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14132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04B383E-9834-39A2-2289-9AF2749824F1}"/>
              </a:ext>
            </a:extLst>
          </p:cNvPr>
          <p:cNvSpPr/>
          <p:nvPr/>
        </p:nvSpPr>
        <p:spPr>
          <a:xfrm>
            <a:off x="0" y="0"/>
            <a:ext cx="12192000" cy="116619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8F925D69-F07C-860B-C5CE-143D5703F385}"/>
              </a:ext>
            </a:extLst>
          </p:cNvPr>
          <p:cNvSpPr txBox="1">
            <a:spLocks/>
          </p:cNvSpPr>
          <p:nvPr/>
        </p:nvSpPr>
        <p:spPr>
          <a:xfrm>
            <a:off x="838200" y="54596"/>
            <a:ext cx="10515600" cy="1111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Operazioni con le stringhe</a:t>
            </a:r>
          </a:p>
        </p:txBody>
      </p:sp>
      <p:pic>
        <p:nvPicPr>
          <p:cNvPr id="11" name="Immagine 10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F42467AB-9DFA-638A-8325-F6F94A3A10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484"/>
          <a:stretch/>
        </p:blipFill>
        <p:spPr>
          <a:xfrm>
            <a:off x="25399" y="1220787"/>
            <a:ext cx="11912521" cy="391001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EF8D3A5-260A-FBC5-20DA-DBF588399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00" y="5185395"/>
            <a:ext cx="43434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236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04B383E-9834-39A2-2289-9AF2749824F1}"/>
              </a:ext>
            </a:extLst>
          </p:cNvPr>
          <p:cNvSpPr/>
          <p:nvPr/>
        </p:nvSpPr>
        <p:spPr>
          <a:xfrm>
            <a:off x="0" y="0"/>
            <a:ext cx="12192000" cy="116619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8F925D69-F07C-860B-C5CE-143D5703F385}"/>
              </a:ext>
            </a:extLst>
          </p:cNvPr>
          <p:cNvSpPr txBox="1">
            <a:spLocks/>
          </p:cNvSpPr>
          <p:nvPr/>
        </p:nvSpPr>
        <p:spPr>
          <a:xfrm>
            <a:off x="838200" y="54596"/>
            <a:ext cx="10515600" cy="1111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Operazioni con le stringhe</a:t>
            </a:r>
          </a:p>
        </p:txBody>
      </p:sp>
      <p:pic>
        <p:nvPicPr>
          <p:cNvPr id="11" name="Immagine 10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F42467AB-9DFA-638A-8325-F6F94A3A10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7" t="46881" b="16789"/>
          <a:stretch/>
        </p:blipFill>
        <p:spPr>
          <a:xfrm>
            <a:off x="0" y="1220784"/>
            <a:ext cx="10084024" cy="2830516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25F50B72-64AD-2D10-7855-3DFFAE732094}"/>
              </a:ext>
            </a:extLst>
          </p:cNvPr>
          <p:cNvSpPr/>
          <p:nvPr/>
        </p:nvSpPr>
        <p:spPr>
          <a:xfrm>
            <a:off x="7950200" y="3293092"/>
            <a:ext cx="3403600" cy="254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it-IT" b="1" i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Fira Sans" panose="020F0502020204030204" pitchFamily="34" charset="0"/>
              </a:rPr>
              <a:t>Attenzione: </a:t>
            </a:r>
            <a:r>
              <a:rPr lang="it-IT" b="1" i="0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Fira Sans" panose="020F0502020204030204" pitchFamily="34" charset="0"/>
              </a:rPr>
              <a:t>strpos</a:t>
            </a:r>
            <a:r>
              <a:rPr lang="it-IT" b="1" i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Fira Sans" panose="020F0502020204030204" pitchFamily="34" charset="0"/>
              </a:rPr>
              <a:t>()</a:t>
            </a:r>
            <a:r>
              <a:rPr lang="it-IT" b="0" i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Fira Sans" panose="020F0502020204030204" pitchFamily="34" charset="0"/>
              </a:rPr>
              <a:t> può restituire il booleano </a:t>
            </a:r>
            <a:r>
              <a:rPr lang="it-IT" b="0" i="0" u="none" strike="noStrike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Fira Sans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false</a:t>
            </a:r>
            <a:r>
              <a:rPr lang="it-IT" b="0" i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Fira Sans" panose="020F0502020204030204" pitchFamily="34" charset="0"/>
              </a:rPr>
              <a:t>, ma può anche restituire un valore non-booleano valutato come </a:t>
            </a:r>
            <a:r>
              <a:rPr lang="it-IT" b="0" i="0" u="none" strike="noStrike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Fira Sans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false</a:t>
            </a:r>
            <a:r>
              <a:rPr lang="it-IT" b="0" i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Fira Sans" panose="020F0502020204030204" pitchFamily="34" charset="0"/>
              </a:rPr>
              <a:t>. </a:t>
            </a:r>
            <a:br>
              <a:rPr lang="it-IT" b="0" i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Fira Sans" panose="020F0502020204030204" pitchFamily="34" charset="0"/>
              </a:rPr>
            </a:br>
            <a:r>
              <a:rPr lang="it-IT" b="0" i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Fira Sans" panose="020F0502020204030204" pitchFamily="34" charset="0"/>
              </a:rPr>
              <a:t>Usare </a:t>
            </a:r>
            <a:r>
              <a:rPr lang="it-IT" b="0" i="0" u="none" strike="noStrike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Fira Sans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l'operatore === </a:t>
            </a:r>
            <a:r>
              <a:rPr lang="it-IT" b="0" i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Fira Sans" panose="020F0502020204030204" pitchFamily="34" charset="0"/>
              </a:rPr>
              <a:t>per controllare il valore restituito da questa funzione.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5FA56FDA-E7C9-4B67-CADD-A8B306DAA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200" y="4037064"/>
            <a:ext cx="6858000" cy="276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695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04B383E-9834-39A2-2289-9AF2749824F1}"/>
              </a:ext>
            </a:extLst>
          </p:cNvPr>
          <p:cNvSpPr/>
          <p:nvPr/>
        </p:nvSpPr>
        <p:spPr>
          <a:xfrm>
            <a:off x="0" y="0"/>
            <a:ext cx="12192000" cy="116619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8F925D69-F07C-860B-C5CE-143D5703F385}"/>
              </a:ext>
            </a:extLst>
          </p:cNvPr>
          <p:cNvSpPr txBox="1">
            <a:spLocks/>
          </p:cNvSpPr>
          <p:nvPr/>
        </p:nvSpPr>
        <p:spPr>
          <a:xfrm>
            <a:off x="838200" y="54596"/>
            <a:ext cx="10515600" cy="1111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Operazioni con le stringhe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2BD7088-1618-1F51-944A-213A653A4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95" y="4527464"/>
            <a:ext cx="7772400" cy="159526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4505738-4962-D566-10AA-06FCB47EA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720" y="3429000"/>
            <a:ext cx="2421585" cy="159526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19C80E6-82D2-AE31-C82F-1919810923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1"/>
          <a:stretch/>
        </p:blipFill>
        <p:spPr>
          <a:xfrm>
            <a:off x="324384" y="1382094"/>
            <a:ext cx="11624679" cy="150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017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04B383E-9834-39A2-2289-9AF2749824F1}"/>
              </a:ext>
            </a:extLst>
          </p:cNvPr>
          <p:cNvSpPr/>
          <p:nvPr/>
        </p:nvSpPr>
        <p:spPr>
          <a:xfrm>
            <a:off x="0" y="0"/>
            <a:ext cx="12192000" cy="116619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8F925D69-F07C-860B-C5CE-143D5703F385}"/>
              </a:ext>
            </a:extLst>
          </p:cNvPr>
          <p:cNvSpPr txBox="1">
            <a:spLocks/>
          </p:cNvSpPr>
          <p:nvPr/>
        </p:nvSpPr>
        <p:spPr>
          <a:xfrm>
            <a:off x="838200" y="54596"/>
            <a:ext cx="10515600" cy="1111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Operazioni con le stringhe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44A9E14E-D15F-E3F4-65FD-8C068BB2B1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409002"/>
              </p:ext>
            </p:extLst>
          </p:nvPr>
        </p:nvGraphicFramePr>
        <p:xfrm>
          <a:off x="361950" y="2133600"/>
          <a:ext cx="11468100" cy="2590800"/>
        </p:xfrm>
        <a:graphic>
          <a:graphicData uri="http://schemas.openxmlformats.org/drawingml/2006/table">
            <a:tbl>
              <a:tblPr/>
              <a:tblGrid>
                <a:gridCol w="2700821">
                  <a:extLst>
                    <a:ext uri="{9D8B030D-6E8A-4147-A177-3AD203B41FA5}">
                      <a16:colId xmlns:a16="http://schemas.microsoft.com/office/drawing/2014/main" val="3260509382"/>
                    </a:ext>
                  </a:extLst>
                </a:gridCol>
                <a:gridCol w="8767279">
                  <a:extLst>
                    <a:ext uri="{9D8B030D-6E8A-4147-A177-3AD203B41FA5}">
                      <a16:colId xmlns:a16="http://schemas.microsoft.com/office/drawing/2014/main" val="22356037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it-IT" sz="2800" b="1" dirty="0" err="1">
                          <a:solidFill>
                            <a:srgbClr val="FFFF00"/>
                          </a:solidFill>
                          <a:effectLst/>
                        </a:rPr>
                        <a:t>strtoupper</a:t>
                      </a:r>
                      <a:r>
                        <a:rPr lang="it-IT" sz="2800" b="1" dirty="0">
                          <a:solidFill>
                            <a:srgbClr val="FFFF00"/>
                          </a:solidFill>
                          <a:effectLst/>
                        </a:rPr>
                        <a:t>()</a:t>
                      </a:r>
                      <a:endParaRPr lang="it-IT" sz="2800" dirty="0">
                        <a:solidFill>
                          <a:srgbClr val="FFFF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8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Converte la stringa in maiuscolo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30706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2800" b="1" dirty="0" err="1">
                          <a:solidFill>
                            <a:srgbClr val="FFFF00"/>
                          </a:solidFill>
                          <a:effectLst/>
                        </a:rPr>
                        <a:t>strtolower</a:t>
                      </a:r>
                      <a:r>
                        <a:rPr lang="it-IT" sz="2800" b="1" dirty="0">
                          <a:solidFill>
                            <a:srgbClr val="FFFF00"/>
                          </a:solidFill>
                          <a:effectLst/>
                        </a:rPr>
                        <a:t>()</a:t>
                      </a:r>
                      <a:endParaRPr lang="it-IT" sz="2800" dirty="0">
                        <a:solidFill>
                          <a:srgbClr val="FFFF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313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8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Converte la stringa in minuscolo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31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0926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2800" b="1" dirty="0" err="1">
                          <a:solidFill>
                            <a:srgbClr val="FFFF00"/>
                          </a:solidFill>
                          <a:effectLst/>
                        </a:rPr>
                        <a:t>lcfirst</a:t>
                      </a:r>
                      <a:r>
                        <a:rPr lang="it-IT" sz="2800" b="1" dirty="0">
                          <a:solidFill>
                            <a:srgbClr val="FFFF00"/>
                          </a:solidFill>
                          <a:effectLst/>
                        </a:rPr>
                        <a:t>()</a:t>
                      </a:r>
                      <a:endParaRPr lang="it-IT" sz="2800" dirty="0">
                        <a:solidFill>
                          <a:srgbClr val="FFFF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8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Converte la prima lettera della stringa in minuscolo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2831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2800" b="1" dirty="0" err="1">
                          <a:solidFill>
                            <a:srgbClr val="FFFF00"/>
                          </a:solidFill>
                          <a:effectLst/>
                        </a:rPr>
                        <a:t>ucfirst</a:t>
                      </a:r>
                      <a:r>
                        <a:rPr lang="it-IT" sz="2800" b="1" dirty="0">
                          <a:solidFill>
                            <a:srgbClr val="FFFF00"/>
                          </a:solidFill>
                          <a:effectLst/>
                        </a:rPr>
                        <a:t>()</a:t>
                      </a:r>
                      <a:endParaRPr lang="it-IT" sz="2800" dirty="0">
                        <a:solidFill>
                          <a:srgbClr val="FFFF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313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8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Converte la prima lettera della stringa in maiuscolo.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31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6653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2800" b="1" dirty="0" err="1">
                          <a:solidFill>
                            <a:srgbClr val="FFFF00"/>
                          </a:solidFill>
                          <a:effectLst/>
                        </a:rPr>
                        <a:t>ucwords</a:t>
                      </a:r>
                      <a:r>
                        <a:rPr lang="it-IT" sz="2800" b="1" dirty="0">
                          <a:solidFill>
                            <a:srgbClr val="FFFF00"/>
                          </a:solidFill>
                          <a:effectLst/>
                        </a:rPr>
                        <a:t>()</a:t>
                      </a:r>
                      <a:endParaRPr lang="it-IT" sz="2800" dirty="0">
                        <a:solidFill>
                          <a:srgbClr val="FFFF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8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Converte la prima lettera di tutte le parole in maiuscolo.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310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36818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39AA8093-EE8E-FAEF-4B10-7DF3F65E26B1}"/>
              </a:ext>
            </a:extLst>
          </p:cNvPr>
          <p:cNvSpPr/>
          <p:nvPr/>
        </p:nvSpPr>
        <p:spPr>
          <a:xfrm>
            <a:off x="0" y="0"/>
            <a:ext cx="12192000" cy="116619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E6C0BB8-A267-C0CA-AD68-C2B3FD22C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96"/>
            <a:ext cx="10515600" cy="1111596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Funzioni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AFD46F7-2520-711F-2120-4911A1071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74" y="1395892"/>
            <a:ext cx="10336234" cy="54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292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14121551-D739-05FA-114A-9DE39F94F273}"/>
              </a:ext>
            </a:extLst>
          </p:cNvPr>
          <p:cNvSpPr/>
          <p:nvPr/>
        </p:nvSpPr>
        <p:spPr>
          <a:xfrm>
            <a:off x="0" y="0"/>
            <a:ext cx="12192000" cy="116619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0BD4EE3E-8F0D-8374-F513-4D56D6BC5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96"/>
            <a:ext cx="10515600" cy="1111596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Variabili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4EC759F-96CD-D774-C66A-0875C54F1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525" y="17732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0AFA1C6C-20FE-281C-8331-DC13D11A6D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425513"/>
              </p:ext>
            </p:extLst>
          </p:nvPr>
        </p:nvGraphicFramePr>
        <p:xfrm>
          <a:off x="470450" y="2796211"/>
          <a:ext cx="11251100" cy="22089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2820">
                  <a:extLst>
                    <a:ext uri="{9D8B030D-6E8A-4147-A177-3AD203B41FA5}">
                      <a16:colId xmlns:a16="http://schemas.microsoft.com/office/drawing/2014/main" val="675780974"/>
                    </a:ext>
                  </a:extLst>
                </a:gridCol>
                <a:gridCol w="1077400">
                  <a:extLst>
                    <a:ext uri="{9D8B030D-6E8A-4147-A177-3AD203B41FA5}">
                      <a16:colId xmlns:a16="http://schemas.microsoft.com/office/drawing/2014/main" val="805504300"/>
                    </a:ext>
                  </a:extLst>
                </a:gridCol>
                <a:gridCol w="1125110">
                  <a:extLst>
                    <a:ext uri="{9D8B030D-6E8A-4147-A177-3AD203B41FA5}">
                      <a16:colId xmlns:a16="http://schemas.microsoft.com/office/drawing/2014/main" val="2424791436"/>
                    </a:ext>
                  </a:extLst>
                </a:gridCol>
                <a:gridCol w="1125110">
                  <a:extLst>
                    <a:ext uri="{9D8B030D-6E8A-4147-A177-3AD203B41FA5}">
                      <a16:colId xmlns:a16="http://schemas.microsoft.com/office/drawing/2014/main" val="2047153166"/>
                    </a:ext>
                  </a:extLst>
                </a:gridCol>
                <a:gridCol w="1125110">
                  <a:extLst>
                    <a:ext uri="{9D8B030D-6E8A-4147-A177-3AD203B41FA5}">
                      <a16:colId xmlns:a16="http://schemas.microsoft.com/office/drawing/2014/main" val="347100011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923610308"/>
                    </a:ext>
                  </a:extLst>
                </a:gridCol>
                <a:gridCol w="1335820">
                  <a:extLst>
                    <a:ext uri="{9D8B030D-6E8A-4147-A177-3AD203B41FA5}">
                      <a16:colId xmlns:a16="http://schemas.microsoft.com/office/drawing/2014/main" val="1145101416"/>
                    </a:ext>
                  </a:extLst>
                </a:gridCol>
                <a:gridCol w="1125110">
                  <a:extLst>
                    <a:ext uri="{9D8B030D-6E8A-4147-A177-3AD203B41FA5}">
                      <a16:colId xmlns:a16="http://schemas.microsoft.com/office/drawing/2014/main" val="123842796"/>
                    </a:ext>
                  </a:extLst>
                </a:gridCol>
                <a:gridCol w="1125110">
                  <a:extLst>
                    <a:ext uri="{9D8B030D-6E8A-4147-A177-3AD203B41FA5}">
                      <a16:colId xmlns:a16="http://schemas.microsoft.com/office/drawing/2014/main" val="2621260794"/>
                    </a:ext>
                  </a:extLst>
                </a:gridCol>
                <a:gridCol w="1125110">
                  <a:extLst>
                    <a:ext uri="{9D8B030D-6E8A-4147-A177-3AD203B41FA5}">
                      <a16:colId xmlns:a16="http://schemas.microsoft.com/office/drawing/2014/main" val="172015351"/>
                    </a:ext>
                  </a:extLst>
                </a:gridCol>
              </a:tblGrid>
              <a:tr h="526773">
                <a:tc>
                  <a:txBody>
                    <a:bodyPr/>
                    <a:lstStyle/>
                    <a:p>
                      <a:pPr algn="ctr"/>
                      <a:endParaRPr lang="it-IT" sz="20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“”</a:t>
                      </a:r>
                      <a:endParaRPr lang="it-IT" sz="2000" kern="1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“</a:t>
                      </a:r>
                      <a:r>
                        <a:rPr lang="it-IT" sz="2000" kern="0" dirty="0" err="1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apple</a:t>
                      </a:r>
                      <a:r>
                        <a:rPr lang="it-IT" sz="2000" kern="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”</a:t>
                      </a:r>
                      <a:endParaRPr lang="it-IT" sz="2000" kern="1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NULL</a:t>
                      </a:r>
                      <a:endParaRPr lang="it-IT" sz="2000" kern="1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FALSE</a:t>
                      </a:r>
                      <a:endParaRPr lang="it-IT" sz="2000" kern="1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</a:t>
                      </a:r>
                      <a:endParaRPr lang="it-IT" sz="2000" kern="1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 dirty="0" err="1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undefined</a:t>
                      </a:r>
                      <a:endParaRPr lang="it-IT" sz="2000" kern="1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TRUE</a:t>
                      </a:r>
                      <a:endParaRPr lang="it-IT" sz="2000" kern="1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array()</a:t>
                      </a:r>
                      <a:endParaRPr lang="it-IT" sz="2000" kern="1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123</a:t>
                      </a:r>
                      <a:endParaRPr lang="it-IT" sz="2000" kern="1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23425620"/>
                  </a:ext>
                </a:extLst>
              </a:tr>
              <a:tr h="526773">
                <a:tc>
                  <a:txBody>
                    <a:bodyPr/>
                    <a:lstStyle/>
                    <a:p>
                      <a:pPr algn="ctr"/>
                      <a:r>
                        <a:rPr lang="it-IT" sz="2000" kern="0" dirty="0" err="1">
                          <a:solidFill>
                            <a:srgbClr val="00FF00"/>
                          </a:solidFill>
                          <a:effectLst/>
                        </a:rPr>
                        <a:t>isset</a:t>
                      </a:r>
                      <a:endParaRPr lang="it-IT" sz="2000" kern="100" dirty="0">
                        <a:solidFill>
                          <a:srgbClr val="00FF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>
                          <a:effectLst/>
                        </a:rPr>
                        <a:t>TRUE</a:t>
                      </a:r>
                      <a:endParaRPr lang="it-IT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>
                          <a:effectLst/>
                        </a:rPr>
                        <a:t>TRUE</a:t>
                      </a:r>
                      <a:endParaRPr lang="it-IT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>
                          <a:effectLst/>
                        </a:rPr>
                        <a:t>FALSE</a:t>
                      </a:r>
                      <a:endParaRPr lang="it-IT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>
                          <a:effectLst/>
                        </a:rPr>
                        <a:t>TRUE</a:t>
                      </a:r>
                      <a:endParaRPr lang="it-IT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>
                          <a:effectLst/>
                        </a:rPr>
                        <a:t>TRUE</a:t>
                      </a:r>
                      <a:endParaRPr lang="it-IT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>
                          <a:effectLst/>
                        </a:rPr>
                        <a:t>FALSE</a:t>
                      </a:r>
                      <a:endParaRPr lang="it-IT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>
                          <a:effectLst/>
                        </a:rPr>
                        <a:t>TRUE</a:t>
                      </a:r>
                      <a:endParaRPr lang="it-IT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>
                          <a:effectLst/>
                        </a:rPr>
                        <a:t>TRUE</a:t>
                      </a:r>
                      <a:endParaRPr lang="it-IT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>
                          <a:effectLst/>
                        </a:rPr>
                        <a:t>TRUE</a:t>
                      </a:r>
                      <a:endParaRPr lang="it-IT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68514766"/>
                  </a:ext>
                </a:extLst>
              </a:tr>
              <a:tr h="526773">
                <a:tc>
                  <a:txBody>
                    <a:bodyPr/>
                    <a:lstStyle/>
                    <a:p>
                      <a:pPr algn="ctr"/>
                      <a:r>
                        <a:rPr lang="it-IT" sz="2000" kern="0" dirty="0" err="1">
                          <a:solidFill>
                            <a:srgbClr val="00FF00"/>
                          </a:solidFill>
                          <a:effectLst/>
                        </a:rPr>
                        <a:t>empty</a:t>
                      </a:r>
                      <a:endParaRPr lang="it-IT" sz="2000" kern="100" dirty="0">
                        <a:solidFill>
                          <a:srgbClr val="00FF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>
                          <a:effectLst/>
                        </a:rPr>
                        <a:t>TRUE</a:t>
                      </a:r>
                      <a:endParaRPr lang="it-IT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>
                          <a:effectLst/>
                        </a:rPr>
                        <a:t>FALSE</a:t>
                      </a:r>
                      <a:endParaRPr lang="it-IT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>
                          <a:effectLst/>
                        </a:rPr>
                        <a:t>TRUE</a:t>
                      </a:r>
                      <a:endParaRPr lang="it-IT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>
                          <a:effectLst/>
                        </a:rPr>
                        <a:t>TRUE</a:t>
                      </a:r>
                      <a:endParaRPr lang="it-IT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>
                          <a:effectLst/>
                        </a:rPr>
                        <a:t>TRUE</a:t>
                      </a:r>
                      <a:endParaRPr lang="it-IT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>
                          <a:effectLst/>
                        </a:rPr>
                        <a:t>TRUE</a:t>
                      </a:r>
                      <a:endParaRPr lang="it-IT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>
                          <a:effectLst/>
                        </a:rPr>
                        <a:t>FALSE</a:t>
                      </a:r>
                      <a:endParaRPr lang="it-IT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>
                          <a:effectLst/>
                        </a:rPr>
                        <a:t>TRUE</a:t>
                      </a:r>
                      <a:endParaRPr lang="it-IT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>
                          <a:effectLst/>
                        </a:rPr>
                        <a:t>FALSE</a:t>
                      </a:r>
                      <a:endParaRPr lang="it-IT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53111051"/>
                  </a:ext>
                </a:extLst>
              </a:tr>
              <a:tr h="526773">
                <a:tc>
                  <a:txBody>
                    <a:bodyPr/>
                    <a:lstStyle/>
                    <a:p>
                      <a:pPr algn="ctr"/>
                      <a:r>
                        <a:rPr lang="it-IT" sz="2000" kern="0" dirty="0" err="1">
                          <a:solidFill>
                            <a:srgbClr val="00FF00"/>
                          </a:solidFill>
                          <a:effectLst/>
                        </a:rPr>
                        <a:t>is_null</a:t>
                      </a:r>
                      <a:endParaRPr lang="it-IT" sz="2000" kern="100" dirty="0">
                        <a:solidFill>
                          <a:srgbClr val="00FF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>
                          <a:effectLst/>
                        </a:rPr>
                        <a:t>FALSE</a:t>
                      </a:r>
                      <a:endParaRPr lang="it-IT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>
                          <a:effectLst/>
                        </a:rPr>
                        <a:t>FALSE</a:t>
                      </a:r>
                      <a:endParaRPr lang="it-IT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>
                          <a:effectLst/>
                        </a:rPr>
                        <a:t>TRUE</a:t>
                      </a:r>
                      <a:endParaRPr lang="it-IT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>
                          <a:effectLst/>
                        </a:rPr>
                        <a:t>FALSE</a:t>
                      </a:r>
                      <a:endParaRPr lang="it-IT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>
                          <a:effectLst/>
                        </a:rPr>
                        <a:t>FALSE</a:t>
                      </a:r>
                      <a:endParaRPr lang="it-IT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>
                          <a:effectLst/>
                        </a:rPr>
                        <a:t>Warning / TRUE</a:t>
                      </a:r>
                      <a:endParaRPr lang="it-IT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>
                          <a:effectLst/>
                        </a:rPr>
                        <a:t>FALSE</a:t>
                      </a:r>
                      <a:endParaRPr lang="it-IT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>
                          <a:effectLst/>
                        </a:rPr>
                        <a:t>FALSE</a:t>
                      </a:r>
                      <a:endParaRPr lang="it-IT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0" dirty="0">
                          <a:effectLst/>
                        </a:rPr>
                        <a:t>FALSE</a:t>
                      </a:r>
                      <a:endParaRPr lang="it-IT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60618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30074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14121551-D739-05FA-114A-9DE39F94F273}"/>
              </a:ext>
            </a:extLst>
          </p:cNvPr>
          <p:cNvSpPr/>
          <p:nvPr/>
        </p:nvSpPr>
        <p:spPr>
          <a:xfrm>
            <a:off x="0" y="0"/>
            <a:ext cx="12192000" cy="116619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0BD4EE3E-8F0D-8374-F513-4D56D6BC5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96"/>
            <a:ext cx="10515600" cy="1111596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Operatori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4EC759F-96CD-D774-C66A-0875C54F1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525" y="17732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4342AF49-60D6-BB67-4C64-AAD89C1041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234860"/>
              </p:ext>
            </p:extLst>
          </p:nvPr>
        </p:nvGraphicFramePr>
        <p:xfrm>
          <a:off x="838200" y="1720229"/>
          <a:ext cx="9626600" cy="4728567"/>
        </p:xfrm>
        <a:graphic>
          <a:graphicData uri="http://schemas.openxmlformats.org/drawingml/2006/table">
            <a:tbl>
              <a:tblPr/>
              <a:tblGrid>
                <a:gridCol w="3839511">
                  <a:extLst>
                    <a:ext uri="{9D8B030D-6E8A-4147-A177-3AD203B41FA5}">
                      <a16:colId xmlns:a16="http://schemas.microsoft.com/office/drawing/2014/main" val="1538570766"/>
                    </a:ext>
                  </a:extLst>
                </a:gridCol>
                <a:gridCol w="5787089">
                  <a:extLst>
                    <a:ext uri="{9D8B030D-6E8A-4147-A177-3AD203B41FA5}">
                      <a16:colId xmlns:a16="http://schemas.microsoft.com/office/drawing/2014/main" val="2473979084"/>
                    </a:ext>
                  </a:extLst>
                </a:gridCol>
              </a:tblGrid>
              <a:tr h="363129"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Operatore</a:t>
                      </a:r>
                    </a:p>
                  </a:txBody>
                  <a:tcPr marL="90782" marR="90782" marT="45391" marB="453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Risultato</a:t>
                      </a:r>
                    </a:p>
                  </a:txBody>
                  <a:tcPr marL="90782" marR="90782" marT="45391" marB="453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309784"/>
                  </a:ext>
                </a:extLst>
              </a:tr>
              <a:tr h="363129">
                <a:tc>
                  <a:txBody>
                    <a:bodyPr/>
                    <a:lstStyle/>
                    <a:p>
                      <a:r>
                        <a:rPr lang="it-IT" sz="2400" b="1" dirty="0">
                          <a:solidFill>
                            <a:srgbClr val="FFFF00"/>
                          </a:solidFill>
                          <a:effectLst/>
                        </a:rPr>
                        <a:t>=</a:t>
                      </a:r>
                    </a:p>
                  </a:txBody>
                  <a:tcPr marL="90782" marR="90782" marT="45391" marB="453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Assegnazione</a:t>
                      </a:r>
                    </a:p>
                  </a:txBody>
                  <a:tcPr marL="90782" marR="90782" marT="45391" marB="453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658125"/>
                  </a:ext>
                </a:extLst>
              </a:tr>
              <a:tr h="363129">
                <a:tc>
                  <a:txBody>
                    <a:bodyPr/>
                    <a:lstStyle/>
                    <a:p>
                      <a:r>
                        <a:rPr lang="it-IT" sz="2400" b="1" dirty="0">
                          <a:solidFill>
                            <a:srgbClr val="FFFF00"/>
                          </a:solidFill>
                          <a:effectLst/>
                        </a:rPr>
                        <a:t>==</a:t>
                      </a:r>
                    </a:p>
                  </a:txBody>
                  <a:tcPr marL="90782" marR="90782" marT="45391" marB="453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Confronto</a:t>
                      </a:r>
                    </a:p>
                  </a:txBody>
                  <a:tcPr marL="90782" marR="90782" marT="45391" marB="453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511056"/>
                  </a:ext>
                </a:extLst>
              </a:tr>
              <a:tr h="907822">
                <a:tc>
                  <a:txBody>
                    <a:bodyPr/>
                    <a:lstStyle/>
                    <a:p>
                      <a:r>
                        <a:rPr lang="it-IT" sz="2400" b="1" dirty="0">
                          <a:solidFill>
                            <a:srgbClr val="FFFF00"/>
                          </a:solidFill>
                          <a:effectLst/>
                        </a:rPr>
                        <a:t>and</a:t>
                      </a:r>
                      <a:r>
                        <a:rPr lang="it-IT" sz="2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 oppure </a:t>
                      </a:r>
                      <a:r>
                        <a:rPr lang="it-IT" sz="2400" b="1" dirty="0">
                          <a:solidFill>
                            <a:srgbClr val="FFFF00"/>
                          </a:solidFill>
                          <a:effectLst/>
                        </a:rPr>
                        <a:t>&amp;&amp;</a:t>
                      </a:r>
                    </a:p>
                  </a:txBody>
                  <a:tcPr marL="90782" marR="90782" marT="45391" marB="453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Vera se e solo se entrambi i valori sono veri</a:t>
                      </a:r>
                    </a:p>
                  </a:txBody>
                  <a:tcPr marL="90782" marR="90782" marT="45391" marB="453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551508"/>
                  </a:ext>
                </a:extLst>
              </a:tr>
              <a:tr h="635475">
                <a:tc>
                  <a:txBody>
                    <a:bodyPr/>
                    <a:lstStyle/>
                    <a:p>
                      <a:r>
                        <a:rPr lang="it-IT" sz="2400" b="1" dirty="0">
                          <a:solidFill>
                            <a:srgbClr val="FFFF00"/>
                          </a:solidFill>
                          <a:effectLst/>
                        </a:rPr>
                        <a:t>or</a:t>
                      </a:r>
                      <a:r>
                        <a:rPr lang="it-IT" sz="2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 oppure </a:t>
                      </a:r>
                      <a:r>
                        <a:rPr lang="it-IT" sz="2400" b="1" dirty="0">
                          <a:solidFill>
                            <a:srgbClr val="FFFF00"/>
                          </a:solidFill>
                          <a:effectLst/>
                        </a:rPr>
                        <a:t>||</a:t>
                      </a:r>
                    </a:p>
                  </a:txBody>
                  <a:tcPr marL="90782" marR="90782" marT="45391" marB="453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Vera se uno dei due valori è vero</a:t>
                      </a:r>
                    </a:p>
                  </a:txBody>
                  <a:tcPr marL="90782" marR="90782" marT="45391" marB="453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550803"/>
                  </a:ext>
                </a:extLst>
              </a:tr>
              <a:tr h="907822">
                <a:tc>
                  <a:txBody>
                    <a:bodyPr/>
                    <a:lstStyle/>
                    <a:p>
                      <a:r>
                        <a:rPr lang="it-IT" sz="2400" b="1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xor</a:t>
                      </a:r>
                      <a:endParaRPr lang="it-IT" sz="2400" b="1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</a:txBody>
                  <a:tcPr marL="90782" marR="90782" marT="45391" marB="453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Vera se uno dei due valori è vero e l'altro è falso</a:t>
                      </a:r>
                    </a:p>
                  </a:txBody>
                  <a:tcPr marL="90782" marR="90782" marT="45391" marB="453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072402"/>
                  </a:ext>
                </a:extLst>
              </a:tr>
              <a:tr h="907822">
                <a:tc>
                  <a:txBody>
                    <a:bodyPr/>
                    <a:lstStyle/>
                    <a:p>
                      <a:r>
                        <a:rPr lang="it-IT" sz="2400" b="1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!</a:t>
                      </a:r>
                    </a:p>
                  </a:txBody>
                  <a:tcPr marL="90782" marR="90782" marT="45391" marB="453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Vera quando il singolo operando utilizzato è falso o viceversa</a:t>
                      </a:r>
                    </a:p>
                  </a:txBody>
                  <a:tcPr marL="90782" marR="90782" marT="45391" marB="453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4727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6359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14121551-D739-05FA-114A-9DE39F94F273}"/>
              </a:ext>
            </a:extLst>
          </p:cNvPr>
          <p:cNvSpPr/>
          <p:nvPr/>
        </p:nvSpPr>
        <p:spPr>
          <a:xfrm>
            <a:off x="0" y="0"/>
            <a:ext cx="12192000" cy="116619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0BD4EE3E-8F0D-8374-F513-4D56D6BC5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96"/>
            <a:ext cx="10515600" cy="1111596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Operatori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4EC759F-96CD-D774-C66A-0875C54F1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525" y="17732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2E7A6056-7C23-7C10-7166-0C876CBDAD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81242"/>
              </p:ext>
            </p:extLst>
          </p:nvPr>
        </p:nvGraphicFramePr>
        <p:xfrm>
          <a:off x="577850" y="1333513"/>
          <a:ext cx="11036300" cy="5272626"/>
        </p:xfrm>
        <a:graphic>
          <a:graphicData uri="http://schemas.openxmlformats.org/drawingml/2006/table">
            <a:tbl>
              <a:tblPr/>
              <a:tblGrid>
                <a:gridCol w="1644297">
                  <a:extLst>
                    <a:ext uri="{9D8B030D-6E8A-4147-A177-3AD203B41FA5}">
                      <a16:colId xmlns:a16="http://schemas.microsoft.com/office/drawing/2014/main" val="3682314184"/>
                    </a:ext>
                  </a:extLst>
                </a:gridCol>
                <a:gridCol w="2731205">
                  <a:extLst>
                    <a:ext uri="{9D8B030D-6E8A-4147-A177-3AD203B41FA5}">
                      <a16:colId xmlns:a16="http://schemas.microsoft.com/office/drawing/2014/main" val="385986466"/>
                    </a:ext>
                  </a:extLst>
                </a:gridCol>
                <a:gridCol w="6660798">
                  <a:extLst>
                    <a:ext uri="{9D8B030D-6E8A-4147-A177-3AD203B41FA5}">
                      <a16:colId xmlns:a16="http://schemas.microsoft.com/office/drawing/2014/main" val="4018592803"/>
                    </a:ext>
                  </a:extLst>
                </a:gridCol>
              </a:tblGrid>
              <a:tr h="366207">
                <a:tc>
                  <a:txBody>
                    <a:bodyPr/>
                    <a:lstStyle/>
                    <a:p>
                      <a:pPr algn="l"/>
                      <a:r>
                        <a:rPr lang="it-IT" sz="2000">
                          <a:effectLst/>
                          <a:highlight>
                            <a:srgbClr val="C4C9DF"/>
                          </a:highlight>
                        </a:rPr>
                        <a:t>Example</a:t>
                      </a:r>
                    </a:p>
                  </a:txBody>
                  <a:tcPr marL="48891" marR="48891" marT="24446" marB="24446" anchor="ctr">
                    <a:lnL w="9525" cap="flat" cmpd="sng" algn="ctr">
                      <a:solidFill>
                        <a:srgbClr val="C4C9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9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9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83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9D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000">
                          <a:effectLst/>
                          <a:highlight>
                            <a:srgbClr val="C4C9DF"/>
                          </a:highlight>
                        </a:rPr>
                        <a:t>Name</a:t>
                      </a:r>
                    </a:p>
                  </a:txBody>
                  <a:tcPr marL="48891" marR="48891" marT="24446" marB="24446" anchor="ctr">
                    <a:lnL w="9525" cap="flat" cmpd="sng" algn="ctr">
                      <a:solidFill>
                        <a:srgbClr val="C4C9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9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9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83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9D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000" dirty="0" err="1">
                          <a:effectLst/>
                          <a:highlight>
                            <a:srgbClr val="C4C9DF"/>
                          </a:highlight>
                        </a:rPr>
                        <a:t>Result</a:t>
                      </a:r>
                      <a:endParaRPr lang="it-IT" sz="2000" dirty="0">
                        <a:effectLst/>
                        <a:highlight>
                          <a:srgbClr val="C4C9DF"/>
                        </a:highlight>
                      </a:endParaRPr>
                    </a:p>
                  </a:txBody>
                  <a:tcPr marL="48891" marR="48891" marT="24446" marB="24446" anchor="ctr">
                    <a:lnL w="9525" cap="flat" cmpd="sng" algn="ctr">
                      <a:solidFill>
                        <a:srgbClr val="C4C9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9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9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83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9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951338"/>
                  </a:ext>
                </a:extLst>
              </a:tr>
              <a:tr h="366207">
                <a:tc>
                  <a:txBody>
                    <a:bodyPr/>
                    <a:lstStyle/>
                    <a:p>
                      <a:pPr fontAlgn="t"/>
                      <a:r>
                        <a:rPr lang="it-IT" sz="2000">
                          <a:effectLst/>
                        </a:rPr>
                        <a:t>$a == $b</a:t>
                      </a:r>
                    </a:p>
                  </a:txBody>
                  <a:tcPr marL="48891" marR="48891" marT="24446" marB="24446">
                    <a:lnL w="9525" cap="flat" cmpd="sng" algn="ctr">
                      <a:solidFill>
                        <a:srgbClr val="0083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83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83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E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2000">
                          <a:effectLst/>
                        </a:rPr>
                        <a:t>Equal</a:t>
                      </a:r>
                    </a:p>
                  </a:txBody>
                  <a:tcPr marL="48891" marR="48891" marT="24446" marB="24446">
                    <a:lnL w="9525" cap="flat" cmpd="sng" algn="ctr">
                      <a:solidFill>
                        <a:srgbClr val="0083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83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83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E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2000" b="1" i="0" u="none" strike="noStrike">
                          <a:solidFill>
                            <a:srgbClr val="336699"/>
                          </a:solidFill>
                          <a:effectLst/>
                          <a:hlinkClick r:id="rId2"/>
                        </a:rPr>
                        <a:t>true</a:t>
                      </a:r>
                      <a:r>
                        <a:rPr lang="it-IT" sz="2000">
                          <a:effectLst/>
                        </a:rPr>
                        <a:t> if </a:t>
                      </a:r>
                      <a:r>
                        <a:rPr lang="it-IT" sz="2000" i="1">
                          <a:effectLst/>
                        </a:rPr>
                        <a:t>$a</a:t>
                      </a:r>
                      <a:r>
                        <a:rPr lang="it-IT" sz="2000">
                          <a:effectLst/>
                        </a:rPr>
                        <a:t> is equal to </a:t>
                      </a:r>
                      <a:r>
                        <a:rPr lang="it-IT" sz="2000" i="1">
                          <a:effectLst/>
                        </a:rPr>
                        <a:t>$b</a:t>
                      </a:r>
                      <a:r>
                        <a:rPr lang="it-IT" sz="2000">
                          <a:effectLst/>
                        </a:rPr>
                        <a:t> after type juggling.</a:t>
                      </a:r>
                    </a:p>
                  </a:txBody>
                  <a:tcPr marL="48891" marR="48891" marT="24446" marB="24446">
                    <a:lnL w="9525" cap="flat" cmpd="sng" algn="ctr">
                      <a:solidFill>
                        <a:srgbClr val="0083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83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83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E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222577"/>
                  </a:ext>
                </a:extLst>
              </a:tr>
              <a:tr h="517535">
                <a:tc>
                  <a:txBody>
                    <a:bodyPr/>
                    <a:lstStyle/>
                    <a:p>
                      <a:pPr fontAlgn="t"/>
                      <a:r>
                        <a:rPr lang="it-IT" sz="2000">
                          <a:effectLst/>
                        </a:rPr>
                        <a:t>$a === $b</a:t>
                      </a:r>
                    </a:p>
                  </a:txBody>
                  <a:tcPr marL="48891" marR="48891" marT="24446" marB="24446">
                    <a:lnL w="9525" cap="flat" cmpd="sng" algn="ctr">
                      <a:solidFill>
                        <a:srgbClr val="007E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E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E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4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2000">
                          <a:effectLst/>
                        </a:rPr>
                        <a:t>Identical</a:t>
                      </a:r>
                    </a:p>
                  </a:txBody>
                  <a:tcPr marL="48891" marR="48891" marT="24446" marB="24446">
                    <a:lnL w="9525" cap="flat" cmpd="sng" algn="ctr">
                      <a:solidFill>
                        <a:srgbClr val="007E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E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E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4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2000" b="1" i="0" u="none" strike="noStrike">
                          <a:solidFill>
                            <a:srgbClr val="336699"/>
                          </a:solidFill>
                          <a:effectLst/>
                          <a:hlinkClick r:id="rId2"/>
                        </a:rPr>
                        <a:t>true</a:t>
                      </a:r>
                      <a:r>
                        <a:rPr lang="it-IT" sz="2000">
                          <a:effectLst/>
                        </a:rPr>
                        <a:t> if </a:t>
                      </a:r>
                      <a:r>
                        <a:rPr lang="it-IT" sz="2000" i="1">
                          <a:effectLst/>
                        </a:rPr>
                        <a:t>$a</a:t>
                      </a:r>
                      <a:r>
                        <a:rPr lang="it-IT" sz="2000">
                          <a:effectLst/>
                        </a:rPr>
                        <a:t> is equal to </a:t>
                      </a:r>
                      <a:r>
                        <a:rPr lang="it-IT" sz="2000" i="1">
                          <a:effectLst/>
                        </a:rPr>
                        <a:t>$b</a:t>
                      </a:r>
                      <a:r>
                        <a:rPr lang="it-IT" sz="2000">
                          <a:effectLst/>
                        </a:rPr>
                        <a:t>, and they are of the same type.</a:t>
                      </a:r>
                    </a:p>
                  </a:txBody>
                  <a:tcPr marL="48891" marR="48891" marT="24446" marB="24446">
                    <a:lnL w="9525" cap="flat" cmpd="sng" algn="ctr">
                      <a:solidFill>
                        <a:srgbClr val="007E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E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E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4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694995"/>
                  </a:ext>
                </a:extLst>
              </a:tr>
              <a:tr h="366207">
                <a:tc>
                  <a:txBody>
                    <a:bodyPr/>
                    <a:lstStyle/>
                    <a:p>
                      <a:pPr fontAlgn="t"/>
                      <a:r>
                        <a:rPr lang="it-IT" sz="2000">
                          <a:effectLst/>
                        </a:rPr>
                        <a:t>$a != $b</a:t>
                      </a:r>
                    </a:p>
                  </a:txBody>
                  <a:tcPr marL="48891" marR="48891" marT="24446" marB="24446">
                    <a:lnL w="9525" cap="flat" cmpd="sng" algn="ctr">
                      <a:solidFill>
                        <a:srgbClr val="0034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4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4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2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2000">
                          <a:effectLst/>
                        </a:rPr>
                        <a:t>Not equal</a:t>
                      </a:r>
                    </a:p>
                  </a:txBody>
                  <a:tcPr marL="48891" marR="48891" marT="24446" marB="24446">
                    <a:lnL w="9525" cap="flat" cmpd="sng" algn="ctr">
                      <a:solidFill>
                        <a:srgbClr val="0034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4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4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2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2000" b="1" i="0" u="none" strike="noStrike">
                          <a:solidFill>
                            <a:srgbClr val="336699"/>
                          </a:solidFill>
                          <a:effectLst/>
                          <a:hlinkClick r:id="rId2"/>
                        </a:rPr>
                        <a:t>true</a:t>
                      </a:r>
                      <a:r>
                        <a:rPr lang="it-IT" sz="2000">
                          <a:effectLst/>
                        </a:rPr>
                        <a:t> if </a:t>
                      </a:r>
                      <a:r>
                        <a:rPr lang="it-IT" sz="2000" i="1">
                          <a:effectLst/>
                        </a:rPr>
                        <a:t>$a</a:t>
                      </a:r>
                      <a:r>
                        <a:rPr lang="it-IT" sz="2000">
                          <a:effectLst/>
                        </a:rPr>
                        <a:t> is not equal to </a:t>
                      </a:r>
                      <a:r>
                        <a:rPr lang="it-IT" sz="2000" i="1">
                          <a:effectLst/>
                        </a:rPr>
                        <a:t>$b</a:t>
                      </a:r>
                      <a:r>
                        <a:rPr lang="it-IT" sz="2000">
                          <a:effectLst/>
                        </a:rPr>
                        <a:t> after type juggling.</a:t>
                      </a:r>
                    </a:p>
                  </a:txBody>
                  <a:tcPr marL="48891" marR="48891" marT="24446" marB="24446">
                    <a:lnL w="9525" cap="flat" cmpd="sng" algn="ctr">
                      <a:solidFill>
                        <a:srgbClr val="0034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4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4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2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836958"/>
                  </a:ext>
                </a:extLst>
              </a:tr>
              <a:tr h="366207">
                <a:tc>
                  <a:txBody>
                    <a:bodyPr/>
                    <a:lstStyle/>
                    <a:p>
                      <a:pPr fontAlgn="t"/>
                      <a:r>
                        <a:rPr lang="it-IT" sz="2000">
                          <a:effectLst/>
                        </a:rPr>
                        <a:t>$a &lt;&gt; $b</a:t>
                      </a:r>
                    </a:p>
                  </a:txBody>
                  <a:tcPr marL="48891" marR="48891" marT="24446" marB="24446">
                    <a:lnL w="9525" cap="flat" cmpd="sng" algn="ctr">
                      <a:solidFill>
                        <a:srgbClr val="402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2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2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B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2000">
                          <a:effectLst/>
                        </a:rPr>
                        <a:t>Not equal</a:t>
                      </a:r>
                    </a:p>
                  </a:txBody>
                  <a:tcPr marL="48891" marR="48891" marT="24446" marB="24446">
                    <a:lnL w="9525" cap="flat" cmpd="sng" algn="ctr">
                      <a:solidFill>
                        <a:srgbClr val="402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2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2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B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2000" b="1" i="0" u="none" strike="noStrike">
                          <a:solidFill>
                            <a:srgbClr val="336699"/>
                          </a:solidFill>
                          <a:effectLst/>
                          <a:hlinkClick r:id="rId2"/>
                        </a:rPr>
                        <a:t>true</a:t>
                      </a:r>
                      <a:r>
                        <a:rPr lang="it-IT" sz="2000">
                          <a:effectLst/>
                        </a:rPr>
                        <a:t> if </a:t>
                      </a:r>
                      <a:r>
                        <a:rPr lang="it-IT" sz="2000" i="1">
                          <a:effectLst/>
                        </a:rPr>
                        <a:t>$a</a:t>
                      </a:r>
                      <a:r>
                        <a:rPr lang="it-IT" sz="2000">
                          <a:effectLst/>
                        </a:rPr>
                        <a:t> is not equal to </a:t>
                      </a:r>
                      <a:r>
                        <a:rPr lang="it-IT" sz="2000" i="1">
                          <a:effectLst/>
                        </a:rPr>
                        <a:t>$b</a:t>
                      </a:r>
                      <a:r>
                        <a:rPr lang="it-IT" sz="2000">
                          <a:effectLst/>
                        </a:rPr>
                        <a:t> after type juggling.</a:t>
                      </a:r>
                    </a:p>
                  </a:txBody>
                  <a:tcPr marL="48891" marR="48891" marT="24446" marB="24446">
                    <a:lnL w="9525" cap="flat" cmpd="sng" algn="ctr">
                      <a:solidFill>
                        <a:srgbClr val="402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2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2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B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297996"/>
                  </a:ext>
                </a:extLst>
              </a:tr>
              <a:tr h="681793">
                <a:tc>
                  <a:txBody>
                    <a:bodyPr/>
                    <a:lstStyle/>
                    <a:p>
                      <a:pPr fontAlgn="t"/>
                      <a:r>
                        <a:rPr lang="it-IT" sz="2000">
                          <a:effectLst/>
                        </a:rPr>
                        <a:t>$a !== $b</a:t>
                      </a:r>
                    </a:p>
                  </a:txBody>
                  <a:tcPr marL="48891" marR="48891" marT="24446" marB="24446">
                    <a:lnL w="9525" cap="flat" cmpd="sng" algn="ctr">
                      <a:solidFill>
                        <a:srgbClr val="40B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B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B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9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2000">
                          <a:effectLst/>
                        </a:rPr>
                        <a:t>Not identical</a:t>
                      </a:r>
                    </a:p>
                  </a:txBody>
                  <a:tcPr marL="48891" marR="48891" marT="24446" marB="24446">
                    <a:lnL w="9525" cap="flat" cmpd="sng" algn="ctr">
                      <a:solidFill>
                        <a:srgbClr val="40B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B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B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9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2000" b="1" i="0" u="none" strike="noStrike">
                          <a:solidFill>
                            <a:srgbClr val="336699"/>
                          </a:solidFill>
                          <a:effectLst/>
                          <a:hlinkClick r:id="rId2"/>
                        </a:rPr>
                        <a:t>true</a:t>
                      </a:r>
                      <a:r>
                        <a:rPr lang="it-IT" sz="2000">
                          <a:effectLst/>
                        </a:rPr>
                        <a:t> if </a:t>
                      </a:r>
                      <a:r>
                        <a:rPr lang="it-IT" sz="2000" i="1">
                          <a:effectLst/>
                        </a:rPr>
                        <a:t>$a</a:t>
                      </a:r>
                      <a:r>
                        <a:rPr lang="it-IT" sz="2000">
                          <a:effectLst/>
                        </a:rPr>
                        <a:t> is not equal to </a:t>
                      </a:r>
                      <a:r>
                        <a:rPr lang="it-IT" sz="2000" i="1">
                          <a:effectLst/>
                        </a:rPr>
                        <a:t>$b</a:t>
                      </a:r>
                      <a:r>
                        <a:rPr lang="it-IT" sz="2000">
                          <a:effectLst/>
                        </a:rPr>
                        <a:t>, or they are not of the same type.</a:t>
                      </a:r>
                    </a:p>
                  </a:txBody>
                  <a:tcPr marL="48891" marR="48891" marT="24446" marB="24446">
                    <a:lnL w="9525" cap="flat" cmpd="sng" algn="ctr">
                      <a:solidFill>
                        <a:srgbClr val="40B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B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B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9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555975"/>
                  </a:ext>
                </a:extLst>
              </a:tr>
              <a:tr h="366207">
                <a:tc>
                  <a:txBody>
                    <a:bodyPr/>
                    <a:lstStyle/>
                    <a:p>
                      <a:pPr fontAlgn="t"/>
                      <a:r>
                        <a:rPr lang="it-IT" sz="2000">
                          <a:effectLst/>
                        </a:rPr>
                        <a:t>$a &lt; $b</a:t>
                      </a:r>
                    </a:p>
                  </a:txBody>
                  <a:tcPr marL="48891" marR="48891" marT="24446" marB="24446">
                    <a:lnL w="9525" cap="flat" cmpd="sng" algn="ctr">
                      <a:solidFill>
                        <a:srgbClr val="409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9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9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E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2000">
                          <a:effectLst/>
                        </a:rPr>
                        <a:t>Less than</a:t>
                      </a:r>
                    </a:p>
                  </a:txBody>
                  <a:tcPr marL="48891" marR="48891" marT="24446" marB="24446">
                    <a:lnL w="9525" cap="flat" cmpd="sng" algn="ctr">
                      <a:solidFill>
                        <a:srgbClr val="409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9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9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E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2000" b="1" i="0" u="none" strike="noStrike">
                          <a:solidFill>
                            <a:srgbClr val="336699"/>
                          </a:solidFill>
                          <a:effectLst/>
                          <a:hlinkClick r:id="rId2"/>
                        </a:rPr>
                        <a:t>true</a:t>
                      </a:r>
                      <a:r>
                        <a:rPr lang="it-IT" sz="2000">
                          <a:effectLst/>
                        </a:rPr>
                        <a:t> if </a:t>
                      </a:r>
                      <a:r>
                        <a:rPr lang="it-IT" sz="2000" i="1">
                          <a:effectLst/>
                        </a:rPr>
                        <a:t>$a</a:t>
                      </a:r>
                      <a:r>
                        <a:rPr lang="it-IT" sz="2000">
                          <a:effectLst/>
                        </a:rPr>
                        <a:t> is strictly less than </a:t>
                      </a:r>
                      <a:r>
                        <a:rPr lang="it-IT" sz="2000" i="1">
                          <a:effectLst/>
                        </a:rPr>
                        <a:t>$b</a:t>
                      </a:r>
                      <a:r>
                        <a:rPr lang="it-IT" sz="2000">
                          <a:effectLst/>
                        </a:rPr>
                        <a:t>.</a:t>
                      </a:r>
                    </a:p>
                  </a:txBody>
                  <a:tcPr marL="48891" marR="48891" marT="24446" marB="24446">
                    <a:lnL w="9525" cap="flat" cmpd="sng" algn="ctr">
                      <a:solidFill>
                        <a:srgbClr val="409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9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9D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E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404986"/>
                  </a:ext>
                </a:extLst>
              </a:tr>
              <a:tr h="366207">
                <a:tc>
                  <a:txBody>
                    <a:bodyPr/>
                    <a:lstStyle/>
                    <a:p>
                      <a:pPr fontAlgn="t"/>
                      <a:r>
                        <a:rPr lang="it-IT" sz="2000">
                          <a:effectLst/>
                        </a:rPr>
                        <a:t>$a &gt; $b</a:t>
                      </a:r>
                    </a:p>
                  </a:txBody>
                  <a:tcPr marL="48891" marR="48891" marT="24446" marB="24446">
                    <a:lnL w="9525" cap="flat" cmpd="sng" algn="ctr">
                      <a:solidFill>
                        <a:srgbClr val="007E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E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E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EC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2000">
                          <a:effectLst/>
                        </a:rPr>
                        <a:t>Greater than</a:t>
                      </a:r>
                    </a:p>
                  </a:txBody>
                  <a:tcPr marL="48891" marR="48891" marT="24446" marB="24446">
                    <a:lnL w="9525" cap="flat" cmpd="sng" algn="ctr">
                      <a:solidFill>
                        <a:srgbClr val="007E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E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E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EC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2000" b="1" i="0" u="none" strike="noStrike">
                          <a:solidFill>
                            <a:srgbClr val="336699"/>
                          </a:solidFill>
                          <a:effectLst/>
                          <a:hlinkClick r:id="rId2"/>
                        </a:rPr>
                        <a:t>true</a:t>
                      </a:r>
                      <a:r>
                        <a:rPr lang="it-IT" sz="2000">
                          <a:effectLst/>
                        </a:rPr>
                        <a:t> if </a:t>
                      </a:r>
                      <a:r>
                        <a:rPr lang="it-IT" sz="2000" i="1">
                          <a:effectLst/>
                        </a:rPr>
                        <a:t>$a</a:t>
                      </a:r>
                      <a:r>
                        <a:rPr lang="it-IT" sz="2000">
                          <a:effectLst/>
                        </a:rPr>
                        <a:t> is strictly greater than </a:t>
                      </a:r>
                      <a:r>
                        <a:rPr lang="it-IT" sz="2000" i="1">
                          <a:effectLst/>
                        </a:rPr>
                        <a:t>$b</a:t>
                      </a:r>
                      <a:r>
                        <a:rPr lang="it-IT" sz="2000">
                          <a:effectLst/>
                        </a:rPr>
                        <a:t>.</a:t>
                      </a:r>
                    </a:p>
                  </a:txBody>
                  <a:tcPr marL="48891" marR="48891" marT="24446" marB="24446">
                    <a:lnL w="9525" cap="flat" cmpd="sng" algn="ctr">
                      <a:solidFill>
                        <a:srgbClr val="007E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E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E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EC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224400"/>
                  </a:ext>
                </a:extLst>
              </a:tr>
              <a:tr h="366207">
                <a:tc>
                  <a:txBody>
                    <a:bodyPr/>
                    <a:lstStyle/>
                    <a:p>
                      <a:pPr fontAlgn="t"/>
                      <a:r>
                        <a:rPr lang="it-IT" sz="2000">
                          <a:effectLst/>
                        </a:rPr>
                        <a:t>$a &lt;= $b</a:t>
                      </a:r>
                    </a:p>
                  </a:txBody>
                  <a:tcPr marL="48891" marR="48891" marT="24446" marB="24446">
                    <a:lnL w="9525" cap="flat" cmpd="sng" algn="ctr">
                      <a:solidFill>
                        <a:srgbClr val="00EC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EC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EC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50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2000">
                          <a:effectLst/>
                        </a:rPr>
                        <a:t>Less than or equal to</a:t>
                      </a:r>
                    </a:p>
                  </a:txBody>
                  <a:tcPr marL="48891" marR="48891" marT="24446" marB="24446">
                    <a:lnL w="9525" cap="flat" cmpd="sng" algn="ctr">
                      <a:solidFill>
                        <a:srgbClr val="00EC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EC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EC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50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2000" b="1" i="0" u="none" strike="noStrike">
                          <a:solidFill>
                            <a:srgbClr val="336699"/>
                          </a:solidFill>
                          <a:effectLst/>
                          <a:hlinkClick r:id="rId2"/>
                        </a:rPr>
                        <a:t>true</a:t>
                      </a:r>
                      <a:r>
                        <a:rPr lang="it-IT" sz="2000">
                          <a:effectLst/>
                        </a:rPr>
                        <a:t> if </a:t>
                      </a:r>
                      <a:r>
                        <a:rPr lang="it-IT" sz="2000" i="1">
                          <a:effectLst/>
                        </a:rPr>
                        <a:t>$a</a:t>
                      </a:r>
                      <a:r>
                        <a:rPr lang="it-IT" sz="2000">
                          <a:effectLst/>
                        </a:rPr>
                        <a:t> is less than or equal to </a:t>
                      </a:r>
                      <a:r>
                        <a:rPr lang="it-IT" sz="2000" i="1">
                          <a:effectLst/>
                        </a:rPr>
                        <a:t>$b</a:t>
                      </a:r>
                      <a:r>
                        <a:rPr lang="it-IT" sz="2000">
                          <a:effectLst/>
                        </a:rPr>
                        <a:t>.</a:t>
                      </a:r>
                    </a:p>
                  </a:txBody>
                  <a:tcPr marL="48891" marR="48891" marT="24446" marB="24446">
                    <a:lnL w="9525" cap="flat" cmpd="sng" algn="ctr">
                      <a:solidFill>
                        <a:srgbClr val="00EC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EC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EC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50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6109363"/>
                  </a:ext>
                </a:extLst>
              </a:tr>
              <a:tr h="681793">
                <a:tc>
                  <a:txBody>
                    <a:bodyPr/>
                    <a:lstStyle/>
                    <a:p>
                      <a:pPr fontAlgn="t"/>
                      <a:r>
                        <a:rPr lang="it-IT" sz="2000">
                          <a:effectLst/>
                        </a:rPr>
                        <a:t>$a &gt;= $b</a:t>
                      </a:r>
                    </a:p>
                  </a:txBody>
                  <a:tcPr marL="48891" marR="48891" marT="24446" marB="24446">
                    <a:lnL w="9525" cap="flat" cmpd="sng" algn="ctr">
                      <a:solidFill>
                        <a:srgbClr val="C050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50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50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7B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2000">
                          <a:effectLst/>
                        </a:rPr>
                        <a:t>Greater than or equal to</a:t>
                      </a:r>
                    </a:p>
                  </a:txBody>
                  <a:tcPr marL="48891" marR="48891" marT="24446" marB="24446">
                    <a:lnL w="9525" cap="flat" cmpd="sng" algn="ctr">
                      <a:solidFill>
                        <a:srgbClr val="C050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50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50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7B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2000" b="1" i="0" u="none" strike="noStrike">
                          <a:solidFill>
                            <a:srgbClr val="336699"/>
                          </a:solidFill>
                          <a:effectLst/>
                          <a:hlinkClick r:id="rId2"/>
                        </a:rPr>
                        <a:t>true</a:t>
                      </a:r>
                      <a:r>
                        <a:rPr lang="it-IT" sz="2000">
                          <a:effectLst/>
                        </a:rPr>
                        <a:t> if </a:t>
                      </a:r>
                      <a:r>
                        <a:rPr lang="it-IT" sz="2000" i="1">
                          <a:effectLst/>
                        </a:rPr>
                        <a:t>$a</a:t>
                      </a:r>
                      <a:r>
                        <a:rPr lang="it-IT" sz="2000">
                          <a:effectLst/>
                        </a:rPr>
                        <a:t> is greater than or equal to </a:t>
                      </a:r>
                      <a:r>
                        <a:rPr lang="it-IT" sz="2000" i="1">
                          <a:effectLst/>
                        </a:rPr>
                        <a:t>$b</a:t>
                      </a:r>
                      <a:r>
                        <a:rPr lang="it-IT" sz="2000">
                          <a:effectLst/>
                        </a:rPr>
                        <a:t>.</a:t>
                      </a:r>
                    </a:p>
                  </a:txBody>
                  <a:tcPr marL="48891" marR="48891" marT="24446" marB="24446">
                    <a:lnL w="9525" cap="flat" cmpd="sng" algn="ctr">
                      <a:solidFill>
                        <a:srgbClr val="C050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50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50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7B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979611"/>
                  </a:ext>
                </a:extLst>
              </a:tr>
              <a:tr h="828056">
                <a:tc>
                  <a:txBody>
                    <a:bodyPr/>
                    <a:lstStyle/>
                    <a:p>
                      <a:pPr fontAlgn="t"/>
                      <a:r>
                        <a:rPr lang="it-IT" sz="2000">
                          <a:effectLst/>
                        </a:rPr>
                        <a:t>$a &lt;=&gt; $b</a:t>
                      </a:r>
                    </a:p>
                  </a:txBody>
                  <a:tcPr marL="48891" marR="48891" marT="24446" marB="24446">
                    <a:lnL w="9525" cap="flat" cmpd="sng" algn="ctr">
                      <a:solidFill>
                        <a:srgbClr val="C07B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7B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7B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7B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2000">
                          <a:effectLst/>
                        </a:rPr>
                        <a:t>Spaceship</a:t>
                      </a:r>
                    </a:p>
                  </a:txBody>
                  <a:tcPr marL="48891" marR="48891" marT="24446" marB="24446">
                    <a:lnL w="9525" cap="flat" cmpd="sng" algn="ctr">
                      <a:solidFill>
                        <a:srgbClr val="C07B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7B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7B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7B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2000" dirty="0">
                          <a:effectLst/>
                        </a:rPr>
                        <a:t>An </a:t>
                      </a:r>
                      <a:r>
                        <a:rPr lang="it-IT" sz="2000" u="none" strike="noStrike" dirty="0">
                          <a:solidFill>
                            <a:srgbClr val="336699"/>
                          </a:solidFill>
                          <a:effectLst/>
                          <a:hlinkClick r:id="rId3"/>
                        </a:rPr>
                        <a:t>int</a:t>
                      </a:r>
                      <a:r>
                        <a:rPr lang="it-IT" sz="2000" dirty="0">
                          <a:effectLst/>
                        </a:rPr>
                        <a:t> </a:t>
                      </a:r>
                      <a:r>
                        <a:rPr lang="it-IT" sz="2000" dirty="0" err="1">
                          <a:effectLst/>
                        </a:rPr>
                        <a:t>less</a:t>
                      </a:r>
                      <a:r>
                        <a:rPr lang="it-IT" sz="2000" dirty="0">
                          <a:effectLst/>
                        </a:rPr>
                        <a:t> </a:t>
                      </a:r>
                      <a:r>
                        <a:rPr lang="it-IT" sz="2000" dirty="0" err="1">
                          <a:effectLst/>
                        </a:rPr>
                        <a:t>than</a:t>
                      </a:r>
                      <a:r>
                        <a:rPr lang="it-IT" sz="2000" dirty="0">
                          <a:effectLst/>
                        </a:rPr>
                        <a:t>, </a:t>
                      </a:r>
                      <a:r>
                        <a:rPr lang="it-IT" sz="2000" dirty="0" err="1">
                          <a:effectLst/>
                        </a:rPr>
                        <a:t>equal</a:t>
                      </a:r>
                      <a:r>
                        <a:rPr lang="it-IT" sz="2000" dirty="0">
                          <a:effectLst/>
                        </a:rPr>
                        <a:t> to, or </a:t>
                      </a:r>
                      <a:r>
                        <a:rPr lang="it-IT" sz="2000" dirty="0" err="1">
                          <a:effectLst/>
                        </a:rPr>
                        <a:t>greater</a:t>
                      </a:r>
                      <a:r>
                        <a:rPr lang="it-IT" sz="2000" dirty="0">
                          <a:effectLst/>
                        </a:rPr>
                        <a:t> </a:t>
                      </a:r>
                      <a:r>
                        <a:rPr lang="it-IT" sz="2000" dirty="0" err="1">
                          <a:effectLst/>
                        </a:rPr>
                        <a:t>than</a:t>
                      </a:r>
                      <a:r>
                        <a:rPr lang="it-IT" sz="2000" dirty="0">
                          <a:effectLst/>
                        </a:rPr>
                        <a:t> zero </a:t>
                      </a:r>
                      <a:r>
                        <a:rPr lang="it-IT" sz="2000" dirty="0" err="1">
                          <a:effectLst/>
                        </a:rPr>
                        <a:t>when</a:t>
                      </a:r>
                      <a:r>
                        <a:rPr lang="it-IT" sz="2000" dirty="0">
                          <a:effectLst/>
                        </a:rPr>
                        <a:t> </a:t>
                      </a:r>
                      <a:r>
                        <a:rPr lang="it-IT" sz="2000" i="1" dirty="0">
                          <a:effectLst/>
                        </a:rPr>
                        <a:t>$a</a:t>
                      </a:r>
                      <a:r>
                        <a:rPr lang="it-IT" sz="2000" dirty="0">
                          <a:effectLst/>
                        </a:rPr>
                        <a:t> </a:t>
                      </a:r>
                      <a:r>
                        <a:rPr lang="it-IT" sz="2000" dirty="0" err="1">
                          <a:effectLst/>
                        </a:rPr>
                        <a:t>is</a:t>
                      </a:r>
                      <a:r>
                        <a:rPr lang="it-IT" sz="2000" dirty="0">
                          <a:effectLst/>
                        </a:rPr>
                        <a:t> </a:t>
                      </a:r>
                      <a:r>
                        <a:rPr lang="it-IT" sz="2000" dirty="0" err="1">
                          <a:effectLst/>
                        </a:rPr>
                        <a:t>less</a:t>
                      </a:r>
                      <a:r>
                        <a:rPr lang="it-IT" sz="2000" dirty="0">
                          <a:effectLst/>
                        </a:rPr>
                        <a:t> </a:t>
                      </a:r>
                      <a:r>
                        <a:rPr lang="it-IT" sz="2000" dirty="0" err="1">
                          <a:effectLst/>
                        </a:rPr>
                        <a:t>than</a:t>
                      </a:r>
                      <a:r>
                        <a:rPr lang="it-IT" sz="2000" dirty="0">
                          <a:effectLst/>
                        </a:rPr>
                        <a:t>, </a:t>
                      </a:r>
                      <a:r>
                        <a:rPr lang="it-IT" sz="2000" dirty="0" err="1">
                          <a:effectLst/>
                        </a:rPr>
                        <a:t>equal</a:t>
                      </a:r>
                      <a:r>
                        <a:rPr lang="it-IT" sz="2000" dirty="0">
                          <a:effectLst/>
                        </a:rPr>
                        <a:t> to, or </a:t>
                      </a:r>
                      <a:r>
                        <a:rPr lang="it-IT" sz="2000" dirty="0" err="1">
                          <a:effectLst/>
                        </a:rPr>
                        <a:t>greater</a:t>
                      </a:r>
                      <a:r>
                        <a:rPr lang="it-IT" sz="2000" dirty="0">
                          <a:effectLst/>
                        </a:rPr>
                        <a:t> </a:t>
                      </a:r>
                      <a:r>
                        <a:rPr lang="it-IT" sz="2000" dirty="0" err="1">
                          <a:effectLst/>
                        </a:rPr>
                        <a:t>than</a:t>
                      </a:r>
                      <a:r>
                        <a:rPr lang="it-IT" sz="2000" dirty="0">
                          <a:effectLst/>
                        </a:rPr>
                        <a:t> </a:t>
                      </a:r>
                      <a:r>
                        <a:rPr lang="it-IT" sz="2000" i="1" dirty="0">
                          <a:effectLst/>
                        </a:rPr>
                        <a:t>$b</a:t>
                      </a:r>
                      <a:r>
                        <a:rPr lang="it-IT" sz="2000" dirty="0">
                          <a:effectLst/>
                        </a:rPr>
                        <a:t>, </a:t>
                      </a:r>
                      <a:r>
                        <a:rPr lang="it-IT" sz="2000" dirty="0" err="1">
                          <a:effectLst/>
                        </a:rPr>
                        <a:t>respectively</a:t>
                      </a:r>
                      <a:r>
                        <a:rPr lang="it-IT" sz="2000" dirty="0">
                          <a:effectLst/>
                        </a:rPr>
                        <a:t>.</a:t>
                      </a:r>
                    </a:p>
                  </a:txBody>
                  <a:tcPr marL="48891" marR="48891" marT="24446" marB="24446">
                    <a:lnL w="9525" cap="flat" cmpd="sng" algn="ctr">
                      <a:solidFill>
                        <a:srgbClr val="C07B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7B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7B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7B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920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60967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14121551-D739-05FA-114A-9DE39F94F273}"/>
              </a:ext>
            </a:extLst>
          </p:cNvPr>
          <p:cNvSpPr/>
          <p:nvPr/>
        </p:nvSpPr>
        <p:spPr>
          <a:xfrm>
            <a:off x="0" y="0"/>
            <a:ext cx="12192000" cy="116619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0BD4EE3E-8F0D-8374-F513-4D56D6BC5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96"/>
            <a:ext cx="10515600" cy="1111596"/>
          </a:xfrm>
        </p:spPr>
        <p:txBody>
          <a:bodyPr>
            <a:norm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If</a:t>
            </a:r>
            <a:r>
              <a:rPr lang="it-IT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 / else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4EC759F-96CD-D774-C66A-0875C54F1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525" y="17732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26ADB09-7E0B-4256-2EF2-EE389937068B}"/>
              </a:ext>
            </a:extLst>
          </p:cNvPr>
          <p:cNvSpPr txBox="1"/>
          <p:nvPr/>
        </p:nvSpPr>
        <p:spPr>
          <a:xfrm>
            <a:off x="520700" y="1668442"/>
            <a:ext cx="434445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err="1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if</a:t>
            </a:r>
            <a:r>
              <a:rPr lang="it-IT" sz="3600" b="0" dirty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(condizione)</a:t>
            </a:r>
            <a:r>
              <a:rPr lang="it-IT" sz="3600" b="1" dirty="0">
                <a:solidFill>
                  <a:srgbClr val="FF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{</a:t>
            </a:r>
          </a:p>
          <a:p>
            <a:r>
              <a:rPr lang="it-IT" sz="3600" b="0" dirty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istruzioni</a:t>
            </a:r>
          </a:p>
          <a:p>
            <a:r>
              <a:rPr lang="it-IT" sz="3600" b="1" dirty="0">
                <a:solidFill>
                  <a:srgbClr val="FF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}</a:t>
            </a:r>
            <a:r>
              <a:rPr lang="it-IT" sz="3600" b="0" dirty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</a:p>
          <a:p>
            <a:br>
              <a:rPr lang="it-IT" sz="3600" b="0" dirty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</a:br>
            <a:br>
              <a:rPr lang="it-IT" sz="3600" b="0" dirty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</a:br>
            <a:endParaRPr lang="it-IT" sz="3600" b="0" dirty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6BF496E-5793-8858-4291-70426859BCB1}"/>
              </a:ext>
            </a:extLst>
          </p:cNvPr>
          <p:cNvSpPr txBox="1"/>
          <p:nvPr/>
        </p:nvSpPr>
        <p:spPr>
          <a:xfrm>
            <a:off x="520699" y="3962400"/>
            <a:ext cx="434445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err="1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if</a:t>
            </a:r>
            <a:r>
              <a:rPr lang="it-IT" sz="3600" b="0" dirty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(condizione)</a:t>
            </a:r>
            <a:r>
              <a:rPr lang="it-IT" sz="3600" b="1" dirty="0">
                <a:solidFill>
                  <a:srgbClr val="FF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{</a:t>
            </a:r>
          </a:p>
          <a:p>
            <a:r>
              <a:rPr lang="it-IT" sz="3600" b="0" dirty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istruzioni</a:t>
            </a:r>
          </a:p>
          <a:p>
            <a:r>
              <a:rPr lang="it-IT" sz="3600" b="1" dirty="0">
                <a:solidFill>
                  <a:srgbClr val="FF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}</a:t>
            </a:r>
            <a:r>
              <a:rPr lang="it-IT" sz="3600" b="1" dirty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it-IT" sz="3600" b="1" dirty="0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else</a:t>
            </a:r>
            <a:r>
              <a:rPr lang="it-IT" sz="3600" b="0" dirty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it-IT" sz="3600" b="1" dirty="0">
                <a:solidFill>
                  <a:srgbClr val="FF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{</a:t>
            </a:r>
          </a:p>
          <a:p>
            <a:r>
              <a:rPr lang="it-IT" sz="3600" dirty="0">
                <a:solidFill>
                  <a:srgbClr val="D4D4D4"/>
                </a:solidFill>
                <a:highlight>
                  <a:srgbClr val="1E1E1E"/>
                </a:highlight>
                <a:latin typeface="Menlo" panose="020B0609030804020204" pitchFamily="49" charset="0"/>
              </a:rPr>
              <a:t>	istruzioni</a:t>
            </a:r>
          </a:p>
          <a:p>
            <a:r>
              <a:rPr lang="it-IT" sz="3600" b="1" dirty="0">
                <a:solidFill>
                  <a:srgbClr val="FF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}</a:t>
            </a:r>
            <a:endParaRPr lang="it-IT" sz="3600" b="0" dirty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93A4AF7-CB66-2A7F-3556-31C23E7276BB}"/>
              </a:ext>
            </a:extLst>
          </p:cNvPr>
          <p:cNvSpPr txBox="1"/>
          <p:nvPr/>
        </p:nvSpPr>
        <p:spPr>
          <a:xfrm>
            <a:off x="5486399" y="1668442"/>
            <a:ext cx="656301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err="1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if</a:t>
            </a:r>
            <a:r>
              <a:rPr lang="it-IT" sz="3600" b="0" dirty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(condizione)</a:t>
            </a:r>
            <a:r>
              <a:rPr lang="it-IT" sz="3600" b="1" dirty="0">
                <a:solidFill>
                  <a:srgbClr val="FF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{</a:t>
            </a:r>
          </a:p>
          <a:p>
            <a:r>
              <a:rPr lang="it-IT" sz="3600" b="0" dirty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istruzioni</a:t>
            </a:r>
          </a:p>
          <a:p>
            <a:r>
              <a:rPr lang="it-IT" sz="3600" b="1" dirty="0">
                <a:solidFill>
                  <a:srgbClr val="FF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}</a:t>
            </a:r>
            <a:r>
              <a:rPr lang="it-IT" sz="3600" b="1" dirty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it-IT" sz="3600" b="1" dirty="0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else </a:t>
            </a:r>
            <a:r>
              <a:rPr lang="it-IT" sz="3600" b="1" dirty="0" err="1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if</a:t>
            </a:r>
            <a:r>
              <a:rPr lang="it-IT" sz="3600" b="1" dirty="0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it-IT" sz="3600" b="0" dirty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(condizione)</a:t>
            </a:r>
            <a:r>
              <a:rPr lang="it-IT" sz="3600" b="1" dirty="0">
                <a:solidFill>
                  <a:srgbClr val="FF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{</a:t>
            </a:r>
          </a:p>
          <a:p>
            <a:r>
              <a:rPr lang="it-IT" sz="3600" dirty="0">
                <a:solidFill>
                  <a:srgbClr val="D4D4D4"/>
                </a:solidFill>
                <a:highlight>
                  <a:srgbClr val="1E1E1E"/>
                </a:highlight>
                <a:latin typeface="Menlo" panose="020B0609030804020204" pitchFamily="49" charset="0"/>
              </a:rPr>
              <a:t>	istruzioni</a:t>
            </a:r>
          </a:p>
          <a:p>
            <a:r>
              <a:rPr lang="it-IT" sz="3600" b="1" dirty="0">
                <a:solidFill>
                  <a:srgbClr val="FF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} </a:t>
            </a:r>
            <a:r>
              <a:rPr lang="it-IT" sz="3600" b="1" dirty="0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else</a:t>
            </a:r>
            <a:r>
              <a:rPr lang="it-IT" sz="3600" b="1" dirty="0">
                <a:solidFill>
                  <a:srgbClr val="FF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{</a:t>
            </a:r>
          </a:p>
          <a:p>
            <a:r>
              <a:rPr lang="it-IT" sz="3600" dirty="0">
                <a:solidFill>
                  <a:srgbClr val="D4D4D4"/>
                </a:solidFill>
                <a:highlight>
                  <a:srgbClr val="1E1E1E"/>
                </a:highlight>
                <a:latin typeface="Menlo" panose="020B0609030804020204" pitchFamily="49" charset="0"/>
              </a:rPr>
              <a:t>	istruzioni	</a:t>
            </a:r>
            <a:endParaRPr lang="it-IT" sz="3600" b="1" dirty="0">
              <a:solidFill>
                <a:srgbClr val="FFFF00"/>
              </a:solidFill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it-IT" sz="3600" b="1" dirty="0">
                <a:solidFill>
                  <a:srgbClr val="FF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}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FBD1DAFC-28A9-5140-838A-EEA08B8A1046}"/>
              </a:ext>
            </a:extLst>
          </p:cNvPr>
          <p:cNvCxnSpPr/>
          <p:nvPr/>
        </p:nvCxnSpPr>
        <p:spPr>
          <a:xfrm>
            <a:off x="330200" y="3653601"/>
            <a:ext cx="4775200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5BFA15CC-B55E-676B-D430-116291CA288A}"/>
              </a:ext>
            </a:extLst>
          </p:cNvPr>
          <p:cNvCxnSpPr>
            <a:cxnSpLocks/>
          </p:cNvCxnSpPr>
          <p:nvPr/>
        </p:nvCxnSpPr>
        <p:spPr>
          <a:xfrm>
            <a:off x="5372100" y="1524000"/>
            <a:ext cx="0" cy="511810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460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778097-BEFA-19CB-C510-9F8F767AB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84246"/>
          </a:xfrm>
        </p:spPr>
        <p:txBody>
          <a:bodyPr>
            <a:normAutofit/>
          </a:bodyPr>
          <a:lstStyle/>
          <a:p>
            <a:r>
              <a:rPr lang="it-IT" sz="8800" dirty="0"/>
              <a:t>LAMP</a:t>
            </a:r>
            <a:br>
              <a:rPr lang="it-IT" sz="8800" dirty="0"/>
            </a:br>
            <a:br>
              <a:rPr lang="it-IT" sz="8800" dirty="0"/>
            </a:br>
            <a:r>
              <a:rPr lang="it-IT" sz="8800" dirty="0"/>
              <a:t>L = Linux</a:t>
            </a:r>
          </a:p>
        </p:txBody>
      </p:sp>
    </p:spTree>
    <p:extLst>
      <p:ext uri="{BB962C8B-B14F-4D97-AF65-F5344CB8AC3E}">
        <p14:creationId xmlns:p14="http://schemas.microsoft.com/office/powerpoint/2010/main" val="29211472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FCD375-4AA8-2CEA-013A-849053C5A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80B9C93F-B43A-560C-C70F-3AF5EFCD0C1C}"/>
              </a:ext>
            </a:extLst>
          </p:cNvPr>
          <p:cNvSpPr/>
          <p:nvPr/>
        </p:nvSpPr>
        <p:spPr>
          <a:xfrm>
            <a:off x="0" y="0"/>
            <a:ext cx="12192000" cy="116619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544A7EF2-EFD3-1150-CA3E-D335D341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96"/>
            <a:ext cx="10515600" cy="1111596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HTML &lt;form&gt;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F74A0C4-6335-5491-BEED-461011C8C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525" y="17732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C562DD2-B5E0-FAF5-6568-399EB4C40642}"/>
              </a:ext>
            </a:extLst>
          </p:cNvPr>
          <p:cNvSpPr txBox="1"/>
          <p:nvPr/>
        </p:nvSpPr>
        <p:spPr>
          <a:xfrm>
            <a:off x="410705" y="1253493"/>
            <a:ext cx="37898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&lt;form&gt;</a:t>
            </a:r>
            <a:br>
              <a:rPr lang="it-IT" sz="3600" b="1" dirty="0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</a:br>
            <a:r>
              <a:rPr lang="it-IT" sz="3600" b="1" dirty="0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&lt;!-- … --&gt;</a:t>
            </a:r>
            <a:br>
              <a:rPr lang="it-IT" sz="3600" b="1" dirty="0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</a:br>
            <a:r>
              <a:rPr lang="it-IT" sz="3600" b="1" dirty="0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&lt;/form&gt;</a:t>
            </a:r>
            <a:endParaRPr lang="it-IT" sz="3600" b="0" dirty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5ADEDD0-8545-61EC-1ADD-3C435D432C25}"/>
              </a:ext>
            </a:extLst>
          </p:cNvPr>
          <p:cNvSpPr txBox="1"/>
          <p:nvPr/>
        </p:nvSpPr>
        <p:spPr>
          <a:xfrm>
            <a:off x="0" y="3269176"/>
            <a:ext cx="1228092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&lt;form&gt;</a:t>
            </a:r>
            <a:br>
              <a:rPr lang="it-IT" sz="3200" b="1" dirty="0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</a:br>
            <a:r>
              <a:rPr lang="it-IT" sz="3200" b="1" dirty="0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  &lt;label </a:t>
            </a:r>
            <a:r>
              <a:rPr lang="it-IT" sz="3200" b="1" dirty="0">
                <a:solidFill>
                  <a:srgbClr val="00FF00"/>
                </a:solidFill>
                <a:highlight>
                  <a:srgbClr val="1E1E1E"/>
                </a:highlight>
                <a:latin typeface="Menlo" panose="020B0609030804020204" pitchFamily="49" charset="0"/>
              </a:rPr>
              <a:t>for="</a:t>
            </a:r>
            <a:r>
              <a:rPr lang="it-IT" sz="3200" b="1" dirty="0" err="1">
                <a:solidFill>
                  <a:srgbClr val="00FF00"/>
                </a:solidFill>
                <a:highlight>
                  <a:srgbClr val="1E1E1E"/>
                </a:highlight>
                <a:latin typeface="Menlo" panose="020B0609030804020204" pitchFamily="49" charset="0"/>
              </a:rPr>
              <a:t>idNome</a:t>
            </a:r>
            <a:r>
              <a:rPr lang="it-IT" sz="3200" b="1" dirty="0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"&gt;First name:&lt;/label&gt;&lt;</a:t>
            </a:r>
            <a:r>
              <a:rPr lang="it-IT" sz="3200" b="1" dirty="0" err="1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br</a:t>
            </a:r>
            <a:r>
              <a:rPr lang="it-IT" sz="3200" b="1" dirty="0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&gt;</a:t>
            </a:r>
            <a:br>
              <a:rPr lang="it-IT" sz="3200" b="1" dirty="0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</a:br>
            <a:r>
              <a:rPr lang="it-IT" sz="3200" b="1" dirty="0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  &lt;input </a:t>
            </a:r>
            <a:r>
              <a:rPr lang="it-IT" sz="3200" b="1" dirty="0" err="1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type</a:t>
            </a:r>
            <a:r>
              <a:rPr lang="it-IT" sz="3200" b="1" dirty="0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="text" id="</a:t>
            </a:r>
            <a:r>
              <a:rPr lang="it-IT" sz="3200" b="1" dirty="0" err="1">
                <a:solidFill>
                  <a:srgbClr val="00FF00"/>
                </a:solidFill>
                <a:highlight>
                  <a:srgbClr val="1E1E1E"/>
                </a:highlight>
                <a:latin typeface="Menlo" panose="020B0609030804020204" pitchFamily="49" charset="0"/>
              </a:rPr>
              <a:t>idNome</a:t>
            </a:r>
            <a:r>
              <a:rPr lang="it-IT" sz="3200" b="1" dirty="0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" name=»nome"&gt;</a:t>
            </a:r>
          </a:p>
          <a:p>
            <a:r>
              <a:rPr lang="it-IT" sz="3200" b="1" dirty="0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&lt;</a:t>
            </a:r>
            <a:r>
              <a:rPr lang="it-IT" sz="3200" b="1" dirty="0" err="1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br</a:t>
            </a:r>
            <a:r>
              <a:rPr lang="it-IT" sz="3200" b="1" dirty="0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&gt;</a:t>
            </a:r>
            <a:br>
              <a:rPr lang="it-IT" sz="3200" b="1" dirty="0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</a:br>
            <a:r>
              <a:rPr lang="it-IT" sz="3200" b="1" dirty="0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  &lt;label for=</a:t>
            </a:r>
            <a:r>
              <a:rPr lang="it-IT" sz="3200" b="1" dirty="0">
                <a:solidFill>
                  <a:srgbClr val="00FF00"/>
                </a:solidFill>
                <a:highlight>
                  <a:srgbClr val="1E1E1E"/>
                </a:highlight>
                <a:latin typeface="Menlo" panose="020B0609030804020204" pitchFamily="49" charset="0"/>
              </a:rPr>
              <a:t>"</a:t>
            </a:r>
            <a:r>
              <a:rPr lang="it-IT" sz="3200" b="1" dirty="0" err="1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idCognome</a:t>
            </a:r>
            <a:r>
              <a:rPr lang="it-IT" sz="3200" b="1" dirty="0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"&gt;Cognome:&lt;/label&gt;&lt;</a:t>
            </a:r>
            <a:r>
              <a:rPr lang="it-IT" sz="3200" b="1" dirty="0" err="1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br</a:t>
            </a:r>
            <a:r>
              <a:rPr lang="it-IT" sz="3200" b="1" dirty="0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&gt;</a:t>
            </a:r>
            <a:br>
              <a:rPr lang="it-IT" sz="3200" b="1" dirty="0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</a:br>
            <a:r>
              <a:rPr lang="it-IT" sz="3200" b="1" dirty="0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  &lt;input </a:t>
            </a:r>
            <a:r>
              <a:rPr lang="it-IT" sz="3200" b="1" dirty="0" err="1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type</a:t>
            </a:r>
            <a:r>
              <a:rPr lang="it-IT" sz="3200" b="1" dirty="0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="text" </a:t>
            </a:r>
            <a:r>
              <a:rPr lang="it-IT" sz="3200" b="1" dirty="0">
                <a:solidFill>
                  <a:srgbClr val="00FF00"/>
                </a:solidFill>
                <a:highlight>
                  <a:srgbClr val="1E1E1E"/>
                </a:highlight>
                <a:latin typeface="Menlo" panose="020B0609030804020204" pitchFamily="49" charset="0"/>
              </a:rPr>
              <a:t>id="</a:t>
            </a:r>
            <a:r>
              <a:rPr lang="it-IT" sz="3200" b="1" dirty="0" err="1">
                <a:solidFill>
                  <a:srgbClr val="00FF00"/>
                </a:solidFill>
                <a:highlight>
                  <a:srgbClr val="1E1E1E"/>
                </a:highlight>
                <a:latin typeface="Menlo" panose="020B0609030804020204" pitchFamily="49" charset="0"/>
              </a:rPr>
              <a:t>idCognome</a:t>
            </a:r>
            <a:r>
              <a:rPr lang="it-IT" sz="3200" b="1" dirty="0">
                <a:solidFill>
                  <a:srgbClr val="00FF00"/>
                </a:solidFill>
                <a:highlight>
                  <a:srgbClr val="1E1E1E"/>
                </a:highlight>
                <a:latin typeface="Menlo" panose="020B0609030804020204" pitchFamily="49" charset="0"/>
              </a:rPr>
              <a:t>" </a:t>
            </a:r>
            <a:r>
              <a:rPr lang="it-IT" sz="3200" b="1" dirty="0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name="</a:t>
            </a:r>
            <a:r>
              <a:rPr lang="it-IT" sz="3200" b="1" dirty="0" err="1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lname</a:t>
            </a:r>
            <a:r>
              <a:rPr lang="it-IT" sz="3200" b="1" dirty="0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"&gt;</a:t>
            </a:r>
            <a:br>
              <a:rPr lang="it-IT" sz="3200" b="1" dirty="0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</a:br>
            <a:r>
              <a:rPr lang="it-IT" sz="3200" b="1" dirty="0">
                <a:solidFill>
                  <a:srgbClr val="00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&lt;/form&gt;</a:t>
            </a:r>
            <a:endParaRPr lang="it-IT" sz="3200" b="1" dirty="0">
              <a:solidFill>
                <a:srgbClr val="FFFF00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FD738E51-52E6-672D-4ADC-7C57ADADE6C2}"/>
              </a:ext>
            </a:extLst>
          </p:cNvPr>
          <p:cNvCxnSpPr>
            <a:cxnSpLocks/>
          </p:cNvCxnSpPr>
          <p:nvPr/>
        </p:nvCxnSpPr>
        <p:spPr>
          <a:xfrm flipH="1">
            <a:off x="196764" y="3138497"/>
            <a:ext cx="6562725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6907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Understanding the HTML Input Tag and Its Types.jpg">
            <a:extLst>
              <a:ext uri="{FF2B5EF4-FFF2-40B4-BE49-F238E27FC236}">
                <a16:creationId xmlns:a16="http://schemas.microsoft.com/office/drawing/2014/main" id="{34EAA1EA-2BD5-20A2-EA74-F50A8126A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31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825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84F69FD-825F-E088-E205-90B046C41C8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11079" y="1665204"/>
            <a:ext cx="11626516" cy="1256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it-IT" b="0" i="0" dirty="0" err="1">
                <a:solidFill>
                  <a:srgbClr val="990055"/>
                </a:solidFill>
                <a:effectLst/>
                <a:latin typeface="Consolas" panose="020B0609020204030204" pitchFamily="49" charset="0"/>
              </a:rPr>
              <a:t>textarea</a:t>
            </a:r>
            <a:r>
              <a:rPr lang="it-IT" b="0" i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 id</a:t>
            </a:r>
            <a:r>
              <a:rPr lang="it-IT" b="0" i="0" dirty="0">
                <a:solidFill>
                  <a:srgbClr val="005CC5"/>
                </a:solidFill>
                <a:effectLst/>
                <a:latin typeface="Consolas" panose="020B0609020204030204" pitchFamily="49" charset="0"/>
              </a:rPr>
              <a:t>="abc"</a:t>
            </a:r>
            <a:r>
              <a:rPr lang="it-IT" b="0" i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 name</a:t>
            </a:r>
            <a:r>
              <a:rPr lang="it-IT" b="0" i="0" dirty="0">
                <a:solidFill>
                  <a:srgbClr val="005CC5"/>
                </a:solidFill>
                <a:effectLst/>
                <a:latin typeface="Consolas" panose="020B0609020204030204" pitchFamily="49" charset="0"/>
              </a:rPr>
              <a:t>="descrizione"</a:t>
            </a:r>
            <a:r>
              <a:rPr lang="it-IT" b="0" i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it-IT" b="0" i="0" dirty="0" err="1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rows</a:t>
            </a:r>
            <a:r>
              <a:rPr lang="it-IT" b="0" i="0" dirty="0">
                <a:solidFill>
                  <a:srgbClr val="005CC5"/>
                </a:solidFill>
                <a:effectLst/>
                <a:latin typeface="Consolas" panose="020B0609020204030204" pitchFamily="49" charset="0"/>
              </a:rPr>
              <a:t>="4"</a:t>
            </a:r>
            <a:r>
              <a:rPr lang="it-IT" b="0" i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it-IT" b="0" i="0" dirty="0" err="1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cols</a:t>
            </a:r>
            <a:r>
              <a:rPr lang="it-IT" b="0" i="0" dirty="0">
                <a:solidFill>
                  <a:srgbClr val="005CC5"/>
                </a:solidFill>
                <a:effectLst/>
                <a:latin typeface="Consolas" panose="020B0609020204030204" pitchFamily="49" charset="0"/>
              </a:rPr>
              <a:t>="50"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&gt;</a:t>
            </a:r>
            <a:br>
              <a:rPr lang="it-IT" dirty="0"/>
            </a:br>
            <a:r>
              <a:rPr lang="it-IT" dirty="0"/>
              <a:t>         Lorem </a:t>
            </a:r>
            <a:r>
              <a:rPr lang="it-IT" dirty="0" err="1"/>
              <a:t>ipsum</a:t>
            </a:r>
            <a:r>
              <a:rPr lang="it-IT" dirty="0"/>
              <a:t>…</a:t>
            </a:r>
            <a:br>
              <a:rPr lang="it-IT" dirty="0"/>
            </a:b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it-IT" b="0" i="0" dirty="0">
                <a:solidFill>
                  <a:srgbClr val="990055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it-IT" b="0" i="0" dirty="0" err="1">
                <a:solidFill>
                  <a:srgbClr val="990055"/>
                </a:solidFill>
                <a:effectLst/>
                <a:latin typeface="Consolas" panose="020B0609020204030204" pitchFamily="49" charset="0"/>
              </a:rPr>
              <a:t>textarea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&gt;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853227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3295448-F368-FA5B-C4ED-4B5FCCE1B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90" y="1335328"/>
            <a:ext cx="10017305" cy="5396776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14121551-D739-05FA-114A-9DE39F94F273}"/>
              </a:ext>
            </a:extLst>
          </p:cNvPr>
          <p:cNvSpPr/>
          <p:nvPr/>
        </p:nvSpPr>
        <p:spPr>
          <a:xfrm>
            <a:off x="0" y="0"/>
            <a:ext cx="12192000" cy="116619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0BD4EE3E-8F0D-8374-F513-4D56D6BC5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96"/>
            <a:ext cx="10515600" cy="1111596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Copiare il primo esempio del </a:t>
            </a:r>
            <a:r>
              <a:rPr lang="it-IT" dirty="0" err="1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form</a:t>
            </a:r>
            <a:r>
              <a:rPr lang="it-IT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 di Bootstrap</a:t>
            </a:r>
          </a:p>
        </p:txBody>
      </p:sp>
    </p:spTree>
    <p:extLst>
      <p:ext uri="{BB962C8B-B14F-4D97-AF65-F5344CB8AC3E}">
        <p14:creationId xmlns:p14="http://schemas.microsoft.com/office/powerpoint/2010/main" val="12876892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14121551-D739-05FA-114A-9DE39F94F273}"/>
              </a:ext>
            </a:extLst>
          </p:cNvPr>
          <p:cNvSpPr/>
          <p:nvPr/>
        </p:nvSpPr>
        <p:spPr>
          <a:xfrm>
            <a:off x="0" y="0"/>
            <a:ext cx="12192000" cy="116619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0BD4EE3E-8F0D-8374-F513-4D56D6BC5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96"/>
            <a:ext cx="10515600" cy="1111596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Copiare il primo esempio del </a:t>
            </a:r>
            <a:r>
              <a:rPr lang="it-IT" dirty="0" err="1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form</a:t>
            </a:r>
            <a:r>
              <a:rPr lang="it-IT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 di Bootstrap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5FBF47-8C5D-7676-8519-BA30D8BF0DE6}"/>
              </a:ext>
            </a:extLst>
          </p:cNvPr>
          <p:cNvSpPr txBox="1"/>
          <p:nvPr/>
        </p:nvSpPr>
        <p:spPr>
          <a:xfrm>
            <a:off x="397565" y="1294204"/>
            <a:ext cx="1139686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it-IT" sz="3200" dirty="0">
                <a:solidFill>
                  <a:srgbClr val="FFFF00"/>
                </a:solidFill>
              </a:rPr>
              <a:t>Creare un nuovo file </a:t>
            </a:r>
            <a:r>
              <a:rPr lang="it-IT" sz="3200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form.php</a:t>
            </a:r>
            <a:endParaRPr lang="it-IT" sz="32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dirty="0">
                <a:solidFill>
                  <a:srgbClr val="FFFF00"/>
                </a:solidFill>
              </a:rPr>
              <a:t>Inserire lo </a:t>
            </a:r>
            <a:r>
              <a:rPr lang="it-IT" sz="3200" dirty="0" err="1">
                <a:solidFill>
                  <a:srgbClr val="FFFF00"/>
                </a:solidFill>
              </a:rPr>
              <a:t>snippet</a:t>
            </a:r>
            <a:r>
              <a:rPr lang="it-IT" sz="3200" dirty="0">
                <a:solidFill>
                  <a:srgbClr val="FFFF00"/>
                </a:solidFill>
              </a:rPr>
              <a:t> di Bootstrap nella nuova pagina</a:t>
            </a:r>
          </a:p>
          <a:p>
            <a:pPr marL="457200" indent="-457200">
              <a:buFontTx/>
              <a:buChar char="-"/>
            </a:pPr>
            <a:r>
              <a:rPr lang="it-IT" sz="3200" dirty="0">
                <a:solidFill>
                  <a:srgbClr val="FFFF00"/>
                </a:solidFill>
              </a:rPr>
              <a:t>Tradurre e personalizzare il </a:t>
            </a:r>
            <a:r>
              <a:rPr lang="it-IT" sz="3200" dirty="0" err="1">
                <a:solidFill>
                  <a:srgbClr val="FFFF00"/>
                </a:solidFill>
              </a:rPr>
              <a:t>form</a:t>
            </a:r>
            <a:endParaRPr lang="it-IT" sz="3200" dirty="0">
              <a:solidFill>
                <a:srgbClr val="FFFF00"/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dirty="0">
                <a:solidFill>
                  <a:srgbClr val="FFFF00"/>
                </a:solidFill>
              </a:rPr>
              <a:t>Aggiungere i campi «</a:t>
            </a:r>
            <a:r>
              <a:rPr lang="it-IT" sz="3200" u="sng" dirty="0">
                <a:solidFill>
                  <a:srgbClr val="FFFF00"/>
                </a:solidFill>
              </a:rPr>
              <a:t>nome</a:t>
            </a:r>
            <a:r>
              <a:rPr lang="it-IT" sz="3200" dirty="0">
                <a:solidFill>
                  <a:srgbClr val="FFFF00"/>
                </a:solidFill>
              </a:rPr>
              <a:t>» e «</a:t>
            </a:r>
            <a:r>
              <a:rPr lang="it-IT" sz="3200" u="sng" dirty="0">
                <a:solidFill>
                  <a:srgbClr val="FFFF00"/>
                </a:solidFill>
              </a:rPr>
              <a:t>cognome</a:t>
            </a:r>
            <a:r>
              <a:rPr lang="it-IT" sz="3200" dirty="0">
                <a:solidFill>
                  <a:srgbClr val="FFFF00"/>
                </a:solidFill>
              </a:rPr>
              <a:t>» con </a:t>
            </a:r>
            <a:r>
              <a:rPr lang="it-IT" sz="3200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type</a:t>
            </a:r>
            <a:r>
              <a:rPr lang="it-IT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= "text"</a:t>
            </a:r>
          </a:p>
          <a:p>
            <a:pPr marL="457200" indent="-457200">
              <a:buFontTx/>
              <a:buChar char="-"/>
            </a:pPr>
            <a:r>
              <a:rPr lang="it-IT" sz="3200" dirty="0">
                <a:solidFill>
                  <a:srgbClr val="FFFF00"/>
                </a:solidFill>
              </a:rPr>
              <a:t>Contrassegnare i campi obbligatori con l’attributo </a:t>
            </a:r>
            <a:r>
              <a:rPr lang="it-IT" sz="3200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required</a:t>
            </a:r>
            <a:endParaRPr lang="it-IT" sz="32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457200" indent="-457200">
              <a:buFontTx/>
              <a:buChar char="-"/>
            </a:pPr>
            <a:endParaRPr lang="it-IT" sz="32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it-IT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Nota:</a:t>
            </a:r>
          </a:p>
          <a:p>
            <a:r>
              <a:rPr lang="it-IT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&lt;label&gt; specifica un’etichetta per diversi elementi html; l’attributo for indica l’id dell’elemento a cui l’etichetta è legata.</a:t>
            </a:r>
          </a:p>
          <a:p>
            <a:r>
              <a:rPr lang="it-IT" sz="3200" dirty="0">
                <a:solidFill>
                  <a:srgbClr val="FFFF00"/>
                </a:solidFill>
              </a:rPr>
              <a:t>Come si comportano i </a:t>
            </a:r>
            <a:r>
              <a:rPr lang="it-IT" sz="3200" dirty="0" err="1">
                <a:solidFill>
                  <a:srgbClr val="FFFF00"/>
                </a:solidFill>
              </a:rPr>
              <a:t>type</a:t>
            </a:r>
            <a:r>
              <a:rPr lang="it-IT" sz="3200" dirty="0">
                <a:solidFill>
                  <a:srgbClr val="FFFF00"/>
                </a:solidFill>
              </a:rPr>
              <a:t> email e password?</a:t>
            </a:r>
          </a:p>
          <a:p>
            <a:r>
              <a:rPr lang="it-IT" sz="3200" dirty="0">
                <a:solidFill>
                  <a:srgbClr val="FFFF00"/>
                </a:solidFill>
              </a:rPr>
              <a:t>Cosa succede se provo a inviare i dati?</a:t>
            </a:r>
          </a:p>
        </p:txBody>
      </p:sp>
    </p:spTree>
    <p:extLst>
      <p:ext uri="{BB962C8B-B14F-4D97-AF65-F5344CB8AC3E}">
        <p14:creationId xmlns:p14="http://schemas.microsoft.com/office/powerpoint/2010/main" val="25138543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2E7221-8AFC-43A6-D755-E53772985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FCD67BF4-8EA3-975A-552D-28EC13EE1981}"/>
              </a:ext>
            </a:extLst>
          </p:cNvPr>
          <p:cNvSpPr/>
          <p:nvPr/>
        </p:nvSpPr>
        <p:spPr>
          <a:xfrm>
            <a:off x="0" y="0"/>
            <a:ext cx="12192000" cy="116619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C53C5B43-3B9B-92C7-0AB1-6B3077212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96"/>
            <a:ext cx="10515600" cy="1111596"/>
          </a:xfrm>
        </p:spPr>
        <p:txBody>
          <a:bodyPr>
            <a:normAutofit/>
          </a:bodyPr>
          <a:lstStyle/>
          <a:p>
            <a:endParaRPr lang="it-IT" dirty="0">
              <a:solidFill>
                <a:schemeClr val="bg1"/>
              </a:solidFill>
              <a:latin typeface="Aptos Mono" panose="020F0502020204030204" pitchFamily="34" charset="0"/>
              <a:cs typeface="Aptos Mono" panose="020F050202020403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1468389-A15B-11B3-A346-8E10A7AB37F4}"/>
              </a:ext>
            </a:extLst>
          </p:cNvPr>
          <p:cNvSpPr txBox="1"/>
          <p:nvPr/>
        </p:nvSpPr>
        <p:spPr>
          <a:xfrm>
            <a:off x="450574" y="1497496"/>
            <a:ext cx="117414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Il </a:t>
            </a:r>
            <a:r>
              <a:rPr lang="it-IT" sz="3200" b="0" i="1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form</a:t>
            </a:r>
            <a:r>
              <a:rPr lang="it-IT" sz="3200" b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it-IT" sz="3200" b="0" i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handler</a:t>
            </a:r>
            <a:endParaRPr lang="it-IT" sz="3200" b="0" i="1" dirty="0">
              <a:solidFill>
                <a:schemeClr val="accent6">
                  <a:lumMod val="60000"/>
                  <a:lumOff val="40000"/>
                </a:schemeClr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endParaRPr lang="it-IT" sz="32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610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14121551-D739-05FA-114A-9DE39F94F273}"/>
              </a:ext>
            </a:extLst>
          </p:cNvPr>
          <p:cNvSpPr/>
          <p:nvPr/>
        </p:nvSpPr>
        <p:spPr>
          <a:xfrm>
            <a:off x="0" y="0"/>
            <a:ext cx="12192000" cy="116619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0BD4EE3E-8F0D-8374-F513-4D56D6BC5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96"/>
            <a:ext cx="10515600" cy="1111596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Impostiamo il form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5FBF47-8C5D-7676-8519-BA30D8BF0DE6}"/>
              </a:ext>
            </a:extLst>
          </p:cNvPr>
          <p:cNvSpPr txBox="1"/>
          <p:nvPr/>
        </p:nvSpPr>
        <p:spPr>
          <a:xfrm>
            <a:off x="450574" y="1497496"/>
            <a:ext cx="117414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Modificare</a:t>
            </a:r>
          </a:p>
          <a:p>
            <a:r>
              <a:rPr lang="it-IT" sz="3200" b="0" dirty="0">
                <a:solidFill>
                  <a:srgbClr val="80808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&lt;</a:t>
            </a:r>
            <a:r>
              <a:rPr lang="it-IT" sz="3200" b="0" dirty="0" err="1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form</a:t>
            </a:r>
            <a:r>
              <a:rPr lang="it-IT" sz="3200" b="0" dirty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it-IT" sz="3200" b="0" dirty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action</a:t>
            </a:r>
            <a:r>
              <a:rPr lang="it-IT" sz="3200" b="0" dirty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=</a:t>
            </a:r>
            <a:r>
              <a:rPr lang="it-IT" sz="3200" b="0" dirty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"</a:t>
            </a:r>
            <a:r>
              <a:rPr lang="it-IT" sz="3200" b="0" dirty="0" err="1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registrazione.php</a:t>
            </a:r>
            <a:r>
              <a:rPr lang="it-IT" sz="3200" b="0" dirty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" </a:t>
            </a:r>
            <a:r>
              <a:rPr lang="it-IT" sz="3200" b="0" dirty="0" err="1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method</a:t>
            </a:r>
            <a:r>
              <a:rPr lang="it-IT" sz="3200" b="0" dirty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="post"</a:t>
            </a:r>
            <a:r>
              <a:rPr lang="it-IT" sz="3200" b="0" dirty="0">
                <a:solidFill>
                  <a:srgbClr val="80808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&gt;</a:t>
            </a:r>
          </a:p>
          <a:p>
            <a:endParaRPr lang="it-IT" sz="3200" dirty="0">
              <a:solidFill>
                <a:srgbClr val="808080"/>
              </a:solidFill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it-IT" sz="3200" b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Corredare tutti i tag &lt;input&gt; con un attributo name (es. name="email")</a:t>
            </a:r>
          </a:p>
          <a:p>
            <a:endParaRPr lang="it-IT" sz="3200" dirty="0">
              <a:solidFill>
                <a:srgbClr val="808080"/>
              </a:solidFill>
              <a:highlight>
                <a:srgbClr val="1E1E1E"/>
              </a:highlight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2495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6A5CE7-737F-5212-F0BA-B2CA5D4E1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6B973196-F66B-88F0-236F-96EF2B7656BA}"/>
              </a:ext>
            </a:extLst>
          </p:cNvPr>
          <p:cNvSpPr/>
          <p:nvPr/>
        </p:nvSpPr>
        <p:spPr>
          <a:xfrm>
            <a:off x="0" y="0"/>
            <a:ext cx="12192000" cy="116619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93E4E477-A5BA-F9DE-7C92-9B043F6AF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96"/>
            <a:ext cx="10515600" cy="1111596"/>
          </a:xfrm>
        </p:spPr>
        <p:txBody>
          <a:bodyPr>
            <a:norm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L’handler</a:t>
            </a:r>
            <a:endParaRPr lang="it-IT" dirty="0">
              <a:solidFill>
                <a:schemeClr val="bg1"/>
              </a:solidFill>
              <a:latin typeface="Aptos Mono" panose="020F0502020204030204" pitchFamily="34" charset="0"/>
              <a:cs typeface="Aptos Mono" panose="020F050202020403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FF44CC9-6033-3F5D-3CB4-E597A5B5639E}"/>
              </a:ext>
            </a:extLst>
          </p:cNvPr>
          <p:cNvSpPr txBox="1"/>
          <p:nvPr/>
        </p:nvSpPr>
        <p:spPr>
          <a:xfrm>
            <a:off x="450574" y="1497496"/>
            <a:ext cx="117414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FF00"/>
                </a:solidFill>
                <a:highlight>
                  <a:srgbClr val="1E1E1E"/>
                </a:highlight>
                <a:latin typeface="Menlo" panose="020B0609030804020204" pitchFamily="49" charset="0"/>
              </a:rPr>
              <a:t>Creare la pagina </a:t>
            </a:r>
            <a:r>
              <a:rPr lang="it-IT" sz="3200" dirty="0" err="1">
                <a:solidFill>
                  <a:srgbClr val="FFFF00"/>
                </a:solidFill>
                <a:highlight>
                  <a:srgbClr val="1E1E1E"/>
                </a:highlight>
                <a:latin typeface="Menlo" panose="020B0609030804020204" pitchFamily="49" charset="0"/>
              </a:rPr>
              <a:t>registrazione.php</a:t>
            </a:r>
            <a:endParaRPr lang="it-IT" sz="3200" dirty="0">
              <a:solidFill>
                <a:srgbClr val="FFFF00"/>
              </a:solidFill>
              <a:highlight>
                <a:srgbClr val="1E1E1E"/>
              </a:highlight>
              <a:latin typeface="Menlo" panose="020B0609030804020204" pitchFamily="49" charset="0"/>
            </a:endParaRPr>
          </a:p>
          <a:p>
            <a:endParaRPr lang="it-IT" sz="3200" dirty="0">
              <a:solidFill>
                <a:srgbClr val="FFFF00"/>
              </a:solidFill>
              <a:highlight>
                <a:srgbClr val="1E1E1E"/>
              </a:highlight>
              <a:latin typeface="Menlo" panose="020B0609030804020204" pitchFamily="49" charset="0"/>
            </a:endParaRPr>
          </a:p>
          <a:p>
            <a:endParaRPr lang="it-IT" sz="3200" dirty="0">
              <a:solidFill>
                <a:srgbClr val="FFFF00"/>
              </a:solidFill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it-IT" sz="3200" dirty="0">
                <a:solidFill>
                  <a:srgbClr val="FFFF00"/>
                </a:solidFill>
                <a:highlight>
                  <a:srgbClr val="1E1E1E"/>
                </a:highlight>
                <a:latin typeface="Menlo" panose="020B0609030804020204" pitchFamily="49" charset="0"/>
              </a:rPr>
              <a:t>Visualizzare la variabile </a:t>
            </a:r>
            <a:r>
              <a:rPr lang="it-IT" sz="3200" dirty="0" err="1">
                <a:solidFill>
                  <a:srgbClr val="FFFF00"/>
                </a:solidFill>
                <a:highlight>
                  <a:srgbClr val="1E1E1E"/>
                </a:highlight>
                <a:latin typeface="Menlo" panose="020B0609030804020204" pitchFamily="49" charset="0"/>
              </a:rPr>
              <a:t>superglobale</a:t>
            </a:r>
            <a:r>
              <a:rPr lang="it-IT" sz="3200" dirty="0">
                <a:solidFill>
                  <a:srgbClr val="FFFF00"/>
                </a:solidFill>
                <a:highlight>
                  <a:srgbClr val="1E1E1E"/>
                </a:highlight>
                <a:latin typeface="Menlo" panose="020B0609030804020204" pitchFamily="49" charset="0"/>
              </a:rPr>
              <a:t> $_POST:</a:t>
            </a:r>
          </a:p>
          <a:p>
            <a:r>
              <a:rPr lang="it-IT" sz="3200" dirty="0" err="1">
                <a:solidFill>
                  <a:srgbClr val="DCDCAA"/>
                </a:solidFill>
                <a:highlight>
                  <a:srgbClr val="1E1E1E"/>
                </a:highlight>
                <a:latin typeface="Menlo" panose="020B0609030804020204" pitchFamily="49" charset="0"/>
              </a:rPr>
              <a:t>var_dump</a:t>
            </a:r>
            <a:r>
              <a:rPr lang="it-IT" sz="3200" dirty="0">
                <a:solidFill>
                  <a:srgbClr val="D4D4D4"/>
                </a:solidFill>
                <a:highlight>
                  <a:srgbClr val="1E1E1E"/>
                </a:highlight>
                <a:latin typeface="Menlo" panose="020B0609030804020204" pitchFamily="49" charset="0"/>
              </a:rPr>
              <a:t>(</a:t>
            </a:r>
            <a:r>
              <a:rPr lang="it-IT" sz="3200" dirty="0">
                <a:solidFill>
                  <a:srgbClr val="9CDCFE"/>
                </a:solidFill>
                <a:highlight>
                  <a:srgbClr val="1E1E1E"/>
                </a:highlight>
                <a:latin typeface="Menlo" panose="020B0609030804020204" pitchFamily="49" charset="0"/>
              </a:rPr>
              <a:t>$_POST</a:t>
            </a:r>
            <a:r>
              <a:rPr lang="it-IT" sz="3200" dirty="0">
                <a:solidFill>
                  <a:srgbClr val="D4D4D4"/>
                </a:solidFill>
                <a:highlight>
                  <a:srgbClr val="1E1E1E"/>
                </a:highlight>
                <a:latin typeface="Menlo" panose="020B0609030804020204" pitchFamily="49" charset="0"/>
              </a:rPr>
              <a:t>);</a:t>
            </a:r>
            <a:endParaRPr lang="it-IT" sz="3200" dirty="0">
              <a:solidFill>
                <a:schemeClr val="accent6">
                  <a:lumMod val="60000"/>
                  <a:lumOff val="40000"/>
                </a:schemeClr>
              </a:solidFill>
              <a:highlight>
                <a:srgbClr val="1E1E1E"/>
              </a:highlight>
              <a:latin typeface="Menlo" panose="020B0609030804020204" pitchFamily="49" charset="0"/>
            </a:endParaRPr>
          </a:p>
          <a:p>
            <a:endParaRPr lang="it-IT" sz="3200" dirty="0">
              <a:solidFill>
                <a:srgbClr val="808080"/>
              </a:solidFill>
              <a:highlight>
                <a:srgbClr val="1E1E1E"/>
              </a:highlight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2641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14121551-D739-05FA-114A-9DE39F94F273}"/>
              </a:ext>
            </a:extLst>
          </p:cNvPr>
          <p:cNvSpPr/>
          <p:nvPr/>
        </p:nvSpPr>
        <p:spPr>
          <a:xfrm>
            <a:off x="0" y="0"/>
            <a:ext cx="12192000" cy="116619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0BD4EE3E-8F0D-8374-F513-4D56D6BC5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96"/>
            <a:ext cx="10515600" cy="1111596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Variabili </a:t>
            </a:r>
            <a:r>
              <a:rPr lang="it-IT" dirty="0" err="1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superglobali</a:t>
            </a:r>
            <a:br>
              <a:rPr lang="it-IT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</a:br>
            <a:r>
              <a:rPr lang="it-IT" sz="3100" dirty="0">
                <a:solidFill>
                  <a:schemeClr val="bg1"/>
                </a:solidFill>
                <a:latin typeface="Aptos Mono" panose="020F0502020204030204" pitchFamily="34" charset="0"/>
                <a:cs typeface="Aptos Mono" panose="020F0502020204030204" pitchFamily="34" charset="0"/>
              </a:rPr>
              <a:t>(accessibili da qualsiasi scope)</a:t>
            </a:r>
            <a:endParaRPr lang="it-IT" dirty="0">
              <a:solidFill>
                <a:schemeClr val="bg1"/>
              </a:solidFill>
              <a:latin typeface="Aptos Mono" panose="020F0502020204030204" pitchFamily="34" charset="0"/>
              <a:cs typeface="Aptos Mono" panose="020F0502020204030204" pitchFamily="34" charset="0"/>
            </a:endParaRP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9E4B0A36-C762-6D79-B6E7-1DBC80A3DD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05404"/>
              </p:ext>
            </p:extLst>
          </p:nvPr>
        </p:nvGraphicFramePr>
        <p:xfrm>
          <a:off x="139147" y="1456429"/>
          <a:ext cx="11913705" cy="5401571"/>
        </p:xfrm>
        <a:graphic>
          <a:graphicData uri="http://schemas.openxmlformats.org/drawingml/2006/table">
            <a:tbl>
              <a:tblPr/>
              <a:tblGrid>
                <a:gridCol w="2411896">
                  <a:extLst>
                    <a:ext uri="{9D8B030D-6E8A-4147-A177-3AD203B41FA5}">
                      <a16:colId xmlns:a16="http://schemas.microsoft.com/office/drawing/2014/main" val="3988759175"/>
                    </a:ext>
                  </a:extLst>
                </a:gridCol>
                <a:gridCol w="9501809">
                  <a:extLst>
                    <a:ext uri="{9D8B030D-6E8A-4147-A177-3AD203B41FA5}">
                      <a16:colId xmlns:a16="http://schemas.microsoft.com/office/drawing/2014/main" val="3214614885"/>
                    </a:ext>
                  </a:extLst>
                </a:gridCol>
              </a:tblGrid>
              <a:tr h="201831">
                <a:tc>
                  <a:txBody>
                    <a:bodyPr/>
                    <a:lstStyle/>
                    <a:p>
                      <a:r>
                        <a:rPr lang="it-IT" sz="2400">
                          <a:solidFill>
                            <a:schemeClr val="bg1"/>
                          </a:solidFill>
                          <a:effectLst/>
                        </a:rPr>
                        <a:t>Variabile</a:t>
                      </a:r>
                    </a:p>
                  </a:txBody>
                  <a:tcPr marL="49447" marR="49447" marT="24724" marB="24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313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>
                          <a:solidFill>
                            <a:schemeClr val="bg1"/>
                          </a:solidFill>
                          <a:effectLst/>
                        </a:rPr>
                        <a:t>Descrizione</a:t>
                      </a:r>
                    </a:p>
                  </a:txBody>
                  <a:tcPr marL="49447" marR="49447" marT="24724" marB="24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31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2584143"/>
                  </a:ext>
                </a:extLst>
              </a:tr>
              <a:tr h="506604"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bg1"/>
                          </a:solidFill>
                          <a:effectLst/>
                        </a:rPr>
                        <a:t>$GLOBALS</a:t>
                      </a:r>
                    </a:p>
                  </a:txBody>
                  <a:tcPr marL="49447" marR="49447" marT="24724" marB="24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bg1"/>
                          </a:solidFill>
                          <a:effectLst/>
                        </a:rPr>
                        <a:t>Variabili definite come globali attraverso la keyword global.</a:t>
                      </a:r>
                    </a:p>
                  </a:txBody>
                  <a:tcPr marL="49447" marR="49447" marT="24724" marB="24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723511"/>
                  </a:ext>
                </a:extLst>
              </a:tr>
              <a:tr h="506604">
                <a:tc>
                  <a:txBody>
                    <a:bodyPr/>
                    <a:lstStyle/>
                    <a:p>
                      <a:r>
                        <a:rPr lang="it-IT" sz="2400">
                          <a:solidFill>
                            <a:schemeClr val="bg1"/>
                          </a:solidFill>
                          <a:effectLst/>
                        </a:rPr>
                        <a:t>$_SERVER</a:t>
                      </a:r>
                    </a:p>
                  </a:txBody>
                  <a:tcPr marL="49447" marR="49447" marT="24724" marB="24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313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dirty="0" err="1">
                          <a:solidFill>
                            <a:schemeClr val="bg1"/>
                          </a:solidFill>
                          <a:effectLst/>
                        </a:rPr>
                        <a:t>Header</a:t>
                      </a:r>
                      <a:r>
                        <a:rPr lang="it-IT" sz="2400" dirty="0">
                          <a:solidFill>
                            <a:schemeClr val="bg1"/>
                          </a:solidFill>
                          <a:effectLst/>
                        </a:rPr>
                        <a:t> e le informazioni relative al server e allo script.</a:t>
                      </a:r>
                    </a:p>
                  </a:txBody>
                  <a:tcPr marL="49447" marR="49447" marT="24724" marB="24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31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701228"/>
                  </a:ext>
                </a:extLst>
              </a:tr>
              <a:tr h="658991">
                <a:tc>
                  <a:txBody>
                    <a:bodyPr/>
                    <a:lstStyle/>
                    <a:p>
                      <a:r>
                        <a:rPr lang="it-IT" sz="2400">
                          <a:solidFill>
                            <a:schemeClr val="bg1"/>
                          </a:solidFill>
                          <a:effectLst/>
                        </a:rPr>
                        <a:t>$_GET</a:t>
                      </a:r>
                    </a:p>
                  </a:txBody>
                  <a:tcPr marL="49447" marR="49447" marT="24724" marB="24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bg1"/>
                          </a:solidFill>
                          <a:effectLst/>
                        </a:rPr>
                        <a:t>Parametri passati nell’URL (es. http://</a:t>
                      </a:r>
                      <a:r>
                        <a:rPr lang="it-IT" sz="2400" dirty="0" err="1">
                          <a:solidFill>
                            <a:schemeClr val="bg1"/>
                          </a:solidFill>
                          <a:effectLst/>
                        </a:rPr>
                        <a:t>sito.it</a:t>
                      </a:r>
                      <a:r>
                        <a:rPr lang="it-IT" sz="2400" dirty="0">
                          <a:solidFill>
                            <a:schemeClr val="bg1"/>
                          </a:solidFill>
                          <a:effectLst/>
                        </a:rPr>
                        <a:t>/?p1=ciao&amp;p2=mondo).</a:t>
                      </a:r>
                    </a:p>
                  </a:txBody>
                  <a:tcPr marL="49447" marR="49447" marT="24724" marB="24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889989"/>
                  </a:ext>
                </a:extLst>
              </a:tr>
              <a:tr h="506604">
                <a:tc>
                  <a:txBody>
                    <a:bodyPr/>
                    <a:lstStyle/>
                    <a:p>
                      <a:r>
                        <a:rPr lang="it-IT" sz="2400">
                          <a:solidFill>
                            <a:schemeClr val="bg1"/>
                          </a:solidFill>
                          <a:effectLst/>
                        </a:rPr>
                        <a:t>$_POST</a:t>
                      </a:r>
                    </a:p>
                  </a:txBody>
                  <a:tcPr marL="49447" marR="49447" marT="24724" marB="24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313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bg1"/>
                          </a:solidFill>
                          <a:effectLst/>
                        </a:rPr>
                        <a:t>Parametri passati come POST </a:t>
                      </a:r>
                    </a:p>
                  </a:txBody>
                  <a:tcPr marL="49447" marR="49447" marT="24724" marB="24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31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669979"/>
                  </a:ext>
                </a:extLst>
              </a:tr>
              <a:tr h="658991"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bg1"/>
                          </a:solidFill>
                          <a:effectLst/>
                        </a:rPr>
                        <a:t>$_FILES</a:t>
                      </a:r>
                    </a:p>
                  </a:txBody>
                  <a:tcPr marL="49447" marR="49447" marT="24724" marB="24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bg1"/>
                          </a:solidFill>
                          <a:effectLst/>
                        </a:rPr>
                        <a:t>Informazioni relative ai file caricati dallo script corrente attraverso il metodo POST.</a:t>
                      </a:r>
                    </a:p>
                  </a:txBody>
                  <a:tcPr marL="49447" marR="49447" marT="24724" marB="24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767363"/>
                  </a:ext>
                </a:extLst>
              </a:tr>
              <a:tr h="201831">
                <a:tc>
                  <a:txBody>
                    <a:bodyPr/>
                    <a:lstStyle/>
                    <a:p>
                      <a:r>
                        <a:rPr lang="it-IT" sz="2400">
                          <a:solidFill>
                            <a:schemeClr val="bg1"/>
                          </a:solidFill>
                          <a:effectLst/>
                        </a:rPr>
                        <a:t>$_COOKIE</a:t>
                      </a:r>
                    </a:p>
                  </a:txBody>
                  <a:tcPr marL="49447" marR="49447" marT="24724" marB="24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313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>
                          <a:solidFill>
                            <a:schemeClr val="bg1"/>
                          </a:solidFill>
                          <a:effectLst/>
                        </a:rPr>
                        <a:t>Contiene i cookie.</a:t>
                      </a:r>
                    </a:p>
                  </a:txBody>
                  <a:tcPr marL="49447" marR="49447" marT="24724" marB="24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31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625248"/>
                  </a:ext>
                </a:extLst>
              </a:tr>
              <a:tr h="354218">
                <a:tc>
                  <a:txBody>
                    <a:bodyPr/>
                    <a:lstStyle/>
                    <a:p>
                      <a:r>
                        <a:rPr lang="it-IT" sz="2400">
                          <a:solidFill>
                            <a:schemeClr val="bg1"/>
                          </a:solidFill>
                          <a:effectLst/>
                        </a:rPr>
                        <a:t>$_SESSION</a:t>
                      </a:r>
                    </a:p>
                  </a:txBody>
                  <a:tcPr marL="49447" marR="49447" marT="24724" marB="24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>
                          <a:solidFill>
                            <a:schemeClr val="bg1"/>
                          </a:solidFill>
                          <a:effectLst/>
                        </a:rPr>
                        <a:t>Contiene le informazioni relative alla sessione corrente.</a:t>
                      </a:r>
                    </a:p>
                  </a:txBody>
                  <a:tcPr marL="49447" marR="49447" marT="24724" marB="24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523965"/>
                  </a:ext>
                </a:extLst>
              </a:tr>
              <a:tr h="506604">
                <a:tc>
                  <a:txBody>
                    <a:bodyPr/>
                    <a:lstStyle/>
                    <a:p>
                      <a:r>
                        <a:rPr lang="it-IT" sz="2400">
                          <a:solidFill>
                            <a:schemeClr val="bg1"/>
                          </a:solidFill>
                          <a:effectLst/>
                        </a:rPr>
                        <a:t>$_REQUEST</a:t>
                      </a:r>
                    </a:p>
                  </a:txBody>
                  <a:tcPr marL="49447" marR="49447" marT="24724" marB="24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313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>
                          <a:solidFill>
                            <a:schemeClr val="bg1"/>
                          </a:solidFill>
                          <a:effectLst/>
                        </a:rPr>
                        <a:t>Contiene tutti i parametri contenuti anche in $_GET, $_POST e $_COOKIE.</a:t>
                      </a:r>
                    </a:p>
                  </a:txBody>
                  <a:tcPr marL="49447" marR="49447" marT="24724" marB="24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31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363654"/>
                  </a:ext>
                </a:extLst>
              </a:tr>
              <a:tr h="354218">
                <a:tc>
                  <a:txBody>
                    <a:bodyPr/>
                    <a:lstStyle/>
                    <a:p>
                      <a:r>
                        <a:rPr lang="it-IT" sz="2400">
                          <a:solidFill>
                            <a:schemeClr val="bg1"/>
                          </a:solidFill>
                          <a:effectLst/>
                        </a:rPr>
                        <a:t>$_ENV</a:t>
                      </a:r>
                    </a:p>
                  </a:txBody>
                  <a:tcPr marL="49447" marR="49447" marT="24724" marB="24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bg1"/>
                          </a:solidFill>
                          <a:effectLst/>
                        </a:rPr>
                        <a:t>Variabili d’ambiente</a:t>
                      </a:r>
                    </a:p>
                  </a:txBody>
                  <a:tcPr marL="49447" marR="49447" marT="24724" marB="24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2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992064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04EC759F-96CD-D774-C66A-0875C54F1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525" y="17732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4359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8DC363-F866-0D9B-4829-DA0C52A44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3108D61-B1ED-7950-82E4-8706853E171C}"/>
              </a:ext>
            </a:extLst>
          </p:cNvPr>
          <p:cNvSpPr txBox="1"/>
          <p:nvPr/>
        </p:nvSpPr>
        <p:spPr>
          <a:xfrm>
            <a:off x="0" y="1728788"/>
            <a:ext cx="12192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 Mono" panose="020B0009020202020204" pitchFamily="49" charset="0"/>
                <a:ea typeface="+mn-ea"/>
                <a:cs typeface="+mn-cs"/>
              </a:rPr>
              <a:t>Strumenti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6000" dirty="0">
              <a:solidFill>
                <a:srgbClr val="FFFF00"/>
              </a:solidFill>
              <a:latin typeface="Aptos Mono" panose="020B0009020202020204" pitchFamily="49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 Mono" panose="020B0009020202020204" pitchFamily="49" charset="0"/>
                <a:ea typeface="+mn-ea"/>
                <a:cs typeface="+mn-cs"/>
              </a:rPr>
              <a:t>Sftp</a:t>
            </a:r>
            <a:b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 Mono" panose="020B0009020202020204" pitchFamily="49" charset="0"/>
                <a:ea typeface="+mn-ea"/>
                <a:cs typeface="+mn-cs"/>
              </a:rPr>
            </a:b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Mono" panose="020B0009020202020204" pitchFamily="49" charset="0"/>
                <a:ea typeface="+mn-ea"/>
                <a:cs typeface="+mn-cs"/>
              </a:rPr>
              <a:t>permette </a:t>
            </a:r>
            <a:r>
              <a:rPr lang="it-IT" sz="3600" dirty="0">
                <a:solidFill>
                  <a:schemeClr val="bg1"/>
                </a:solidFill>
                <a:latin typeface="Aptos Mono" panose="020B0009020202020204" pitchFamily="49" charset="0"/>
              </a:rPr>
              <a:t>di caricare le pagine sul server da </a:t>
            </a:r>
            <a:r>
              <a:rPr lang="it-IT" sz="3600" dirty="0" err="1">
                <a:solidFill>
                  <a:schemeClr val="bg1"/>
                </a:solidFill>
                <a:latin typeface="Aptos Mono" panose="020B0009020202020204" pitchFamily="49" charset="0"/>
              </a:rPr>
              <a:t>vscode</a:t>
            </a:r>
            <a:r>
              <a:rPr lang="it-IT" sz="3600" dirty="0">
                <a:solidFill>
                  <a:schemeClr val="bg1"/>
                </a:solidFill>
                <a:latin typeface="Aptos Mono" panose="020B0009020202020204" pitchFamily="49" charset="0"/>
              </a:rPr>
              <a:t> senza passare da </a:t>
            </a:r>
            <a:r>
              <a:rPr lang="it-IT" sz="3600" dirty="0" err="1">
                <a:solidFill>
                  <a:schemeClr val="bg1"/>
                </a:solidFill>
                <a:latin typeface="Aptos Mono" panose="020B0009020202020204" pitchFamily="49" charset="0"/>
              </a:rPr>
              <a:t>FileZilla</a:t>
            </a:r>
            <a:endParaRPr kumimoji="0" lang="it-IT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 Mono" panose="020B0009020202020204" pitchFamily="49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107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sultato immagini per linu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0" r="7146"/>
          <a:stretch/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0070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B1171B-99D2-1C5C-BAE7-D0457C916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0E0F2FE6-2AA5-AEA8-0EB6-EFC9233D8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46" y="133457"/>
            <a:ext cx="7772400" cy="222190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B6C753B-F6A4-0C51-E626-D55FF988759D}"/>
              </a:ext>
            </a:extLst>
          </p:cNvPr>
          <p:cNvSpPr txBox="1"/>
          <p:nvPr/>
        </p:nvSpPr>
        <p:spPr>
          <a:xfrm>
            <a:off x="395272" y="2602919"/>
            <a:ext cx="69886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L’estensione SFTP permette di caricare i </a:t>
            </a:r>
            <a:r>
              <a:rPr kumimoji="0" lang="it-IT" sz="3200" b="1" i="1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file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del progetto direttamente da Visual Studio Code (senza passare da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FileZilla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 </a:t>
            </a:r>
          </a:p>
        </p:txBody>
      </p:sp>
      <p:pic>
        <p:nvPicPr>
          <p:cNvPr id="9" name="Immagine 8" descr="Immagine che contiene testo, schermata, software, Software multimediale&#10;&#10;Descrizione generata automaticamente">
            <a:extLst>
              <a:ext uri="{FF2B5EF4-FFF2-40B4-BE49-F238E27FC236}">
                <a16:creationId xmlns:a16="http://schemas.microsoft.com/office/drawing/2014/main" id="{C407CFBE-19A3-9C40-8C8D-15329FD04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855" y="1244408"/>
            <a:ext cx="3827066" cy="5139203"/>
          </a:xfrm>
          <a:prstGeom prst="rect">
            <a:avLst/>
          </a:prstGeom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FADCCA07-EC80-FBFB-586F-31B417077C7F}"/>
              </a:ext>
            </a:extLst>
          </p:cNvPr>
          <p:cNvSpPr/>
          <p:nvPr/>
        </p:nvSpPr>
        <p:spPr>
          <a:xfrm>
            <a:off x="9053527" y="5074457"/>
            <a:ext cx="2743200" cy="883042"/>
          </a:xfrm>
          <a:prstGeom prst="ellipse">
            <a:avLst/>
          </a:prstGeom>
          <a:noFill/>
          <a:ln w="666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5531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3C721D-9913-3289-EA12-BC459F163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9A2EA3-B41C-136A-D931-001A3DFF7FFF}"/>
              </a:ext>
            </a:extLst>
          </p:cNvPr>
          <p:cNvSpPr txBox="1"/>
          <p:nvPr/>
        </p:nvSpPr>
        <p:spPr>
          <a:xfrm>
            <a:off x="419387" y="385010"/>
            <a:ext cx="6318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Dopo aver installato l’estensione va compilato il file di configurazione.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4CB384A-EDC6-9456-5A2A-1A88BD373AD2}"/>
              </a:ext>
            </a:extLst>
          </p:cNvPr>
          <p:cNvSpPr/>
          <p:nvPr/>
        </p:nvSpPr>
        <p:spPr>
          <a:xfrm>
            <a:off x="7081444" y="110003"/>
            <a:ext cx="5032637" cy="66551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20000"/>
                  <a:lumOff val="8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20000"/>
                  <a:lumOff val="8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0"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 template è disponibile nella cartella condivisa </a:t>
            </a:r>
            <a:r>
              <a:rPr lang="it-IT" dirty="0">
                <a:solidFill>
                  <a:srgbClr val="4EA72E">
                    <a:lumMod val="20000"/>
                    <a:lumOff val="80000"/>
                  </a:srgbClr>
                </a:solidFill>
              </a:rPr>
              <a:t>http://151.97.125.211/</a:t>
            </a:r>
            <a:r>
              <a:rPr lang="it-IT" dirty="0" err="1">
                <a:solidFill>
                  <a:srgbClr val="4EA72E">
                    <a:lumMod val="20000"/>
                    <a:lumOff val="80000"/>
                  </a:srgbClr>
                </a:solidFill>
              </a:rPr>
              <a:t>tecweb</a:t>
            </a:r>
            <a:r>
              <a:rPr lang="it-IT" dirty="0">
                <a:solidFill>
                  <a:srgbClr val="4EA72E">
                    <a:lumMod val="20000"/>
                    <a:lumOff val="80000"/>
                  </a:srgbClr>
                </a:solidFill>
              </a:rPr>
              <a:t>/corso_2026/</a:t>
            </a:r>
            <a:r>
              <a:rPr lang="it-IT" dirty="0" err="1">
                <a:solidFill>
                  <a:srgbClr val="4EA72E">
                    <a:lumMod val="20000"/>
                    <a:lumOff val="80000"/>
                  </a:srgbClr>
                </a:solidFill>
              </a:rPr>
              <a:t>sftp.json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20000"/>
                  <a:lumOff val="8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20000"/>
                  <a:lumOff val="8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Copiare il JSON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it-IT" dirty="0">
                <a:solidFill>
                  <a:srgbClr val="4EA72E">
                    <a:lumMod val="20000"/>
                    <a:lumOff val="80000"/>
                  </a:srgbClr>
                </a:solidFill>
                <a:latin typeface="Aptos" panose="02110004020202020204"/>
              </a:rPr>
              <a:t>Creare la cartella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vscode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nella directory principale del progetto.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it-IT" dirty="0">
              <a:solidFill>
                <a:srgbClr val="4EA72E">
                  <a:lumMod val="20000"/>
                  <a:lumOff val="80000"/>
                </a:srgbClr>
              </a:solidFill>
              <a:latin typeface="Aptos" panose="021100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Creare il file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sftp.json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 incollare il contenuto del template </a:t>
            </a:r>
            <a:b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ATTENZIONE: </a:t>
            </a:r>
            <a:b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 cartella .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vscode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è nascosta; </a:t>
            </a:r>
            <a:b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abilitare la visualizzazione dei </a:t>
            </a:r>
            <a:b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file nascosti e di sistema.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20000"/>
                  <a:lumOff val="8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20000"/>
                  <a:lumOff val="8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Modificare "username", "password" e "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remotePath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» nel file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sftp.json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20000"/>
                  <a:lumOff val="8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20000"/>
                  <a:lumOff val="8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Immagine 9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44FDC282-4F6A-EE9F-A1DA-378664276B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377"/>
          <a:stretch/>
        </p:blipFill>
        <p:spPr>
          <a:xfrm>
            <a:off x="10317174" y="3225990"/>
            <a:ext cx="1653972" cy="145066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6A946A3-BD44-EB54-C144-782D63762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95" y="1139439"/>
            <a:ext cx="6113489" cy="571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14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73A0F-6737-057E-620F-F47F8B284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A1E183-87DC-B2E8-7EA7-D136F4986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84246"/>
          </a:xfrm>
        </p:spPr>
        <p:txBody>
          <a:bodyPr>
            <a:normAutofit/>
          </a:bodyPr>
          <a:lstStyle/>
          <a:p>
            <a:r>
              <a:rPr lang="it-IT" sz="8800" dirty="0"/>
              <a:t>LAMP</a:t>
            </a:r>
            <a:br>
              <a:rPr lang="it-IT" sz="8800" dirty="0"/>
            </a:br>
            <a:br>
              <a:rPr lang="it-IT" sz="8800" dirty="0"/>
            </a:br>
            <a:r>
              <a:rPr lang="it-IT" sz="8800" dirty="0"/>
              <a:t>A = Apache</a:t>
            </a:r>
          </a:p>
        </p:txBody>
      </p:sp>
    </p:spTree>
    <p:extLst>
      <p:ext uri="{BB962C8B-B14F-4D97-AF65-F5344CB8AC3E}">
        <p14:creationId xmlns:p14="http://schemas.microsoft.com/office/powerpoint/2010/main" val="3435638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insta.com/it/wp-content/uploads/sites/2/2018/05/apache-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8" t="7613" r="979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955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3BDA8-D420-84AC-E2C1-FCF57837C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DD0273-45B5-A186-7E1F-EBF622A2E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84246"/>
          </a:xfrm>
        </p:spPr>
        <p:txBody>
          <a:bodyPr>
            <a:normAutofit/>
          </a:bodyPr>
          <a:lstStyle/>
          <a:p>
            <a:r>
              <a:rPr lang="it-IT" sz="8800" dirty="0"/>
              <a:t>LAMP</a:t>
            </a:r>
            <a:br>
              <a:rPr lang="it-IT" sz="8800" dirty="0"/>
            </a:br>
            <a:br>
              <a:rPr lang="it-IT" sz="8800" dirty="0"/>
            </a:br>
            <a:r>
              <a:rPr lang="it-IT" sz="8800" dirty="0"/>
              <a:t>M = MySQL</a:t>
            </a:r>
          </a:p>
        </p:txBody>
      </p:sp>
    </p:spTree>
    <p:extLst>
      <p:ext uri="{BB962C8B-B14F-4D97-AF65-F5344CB8AC3E}">
        <p14:creationId xmlns:p14="http://schemas.microsoft.com/office/powerpoint/2010/main" val="34080878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4094</TotalTime>
  <Words>1766</Words>
  <Application>Microsoft Macintosh PowerPoint</Application>
  <PresentationFormat>Widescreen</PresentationFormat>
  <Paragraphs>323</Paragraphs>
  <Slides>61</Slides>
  <Notes>22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61</vt:i4>
      </vt:variant>
    </vt:vector>
  </HeadingPairs>
  <TitlesOfParts>
    <vt:vector size="72" baseType="lpstr">
      <vt:lpstr>Aptos</vt:lpstr>
      <vt:lpstr>Aptos Display</vt:lpstr>
      <vt:lpstr>Aptos Mono</vt:lpstr>
      <vt:lpstr>Arial</vt:lpstr>
      <vt:lpstr>Consolas</vt:lpstr>
      <vt:lpstr>Fira Mono</vt:lpstr>
      <vt:lpstr>Fira Sans</vt:lpstr>
      <vt:lpstr>Helvetica</vt:lpstr>
      <vt:lpstr>Menlo</vt:lpstr>
      <vt:lpstr>Roboto</vt:lpstr>
      <vt:lpstr>Tema di Office</vt:lpstr>
      <vt:lpstr>Presentazione standard di PowerPoint</vt:lpstr>
      <vt:lpstr>Il WWW nelle slide della prima lezione</vt:lpstr>
      <vt:lpstr>Presentazione standard di PowerPoint</vt:lpstr>
      <vt:lpstr>Quando i progetti diventano complessi, possiamo contare su una serie di tecnologie che lavorano per noi sul nostro server</vt:lpstr>
      <vt:lpstr>LAMP  L = Linux</vt:lpstr>
      <vt:lpstr>Presentazione standard di PowerPoint</vt:lpstr>
      <vt:lpstr>LAMP  A = Apache</vt:lpstr>
      <vt:lpstr>Presentazione standard di PowerPoint</vt:lpstr>
      <vt:lpstr>LAMP  M = MySQL</vt:lpstr>
      <vt:lpstr>Presentazione standard di PowerPoint</vt:lpstr>
      <vt:lpstr>LAMP  P = PHP</vt:lpstr>
      <vt:lpstr>Presentazione standard di PowerPoint</vt:lpstr>
      <vt:lpstr>I lavoratori sul server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Inserire codice PHP</vt:lpstr>
      <vt:lpstr>Tag abbreviati</vt:lpstr>
      <vt:lpstr>Echo</vt:lpstr>
      <vt:lpstr>Commenti</vt:lpstr>
      <vt:lpstr>Variabili</vt:lpstr>
      <vt:lpstr>Variabili</vt:lpstr>
      <vt:lpstr>Costanti</vt:lpstr>
      <vt:lpstr>Costanti</vt:lpstr>
      <vt:lpstr>Include / require</vt:lpstr>
      <vt:lpstr>Stringhe</vt:lpstr>
      <vt:lpstr>Stringhe</vt:lpstr>
      <vt:lpstr>Sintassi Heredoc</vt:lpstr>
      <vt:lpstr>Sintassi Heredoc</vt:lpstr>
      <vt:lpstr>Sintassi Heredoc</vt:lpstr>
      <vt:lpstr>Sintassi Heredoc</vt:lpstr>
      <vt:lpstr>Operazioni con le stringhe</vt:lpstr>
      <vt:lpstr>Operazioni con le stringhe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Funzioni</vt:lpstr>
      <vt:lpstr>Variabili</vt:lpstr>
      <vt:lpstr>Operatori</vt:lpstr>
      <vt:lpstr>Operatori</vt:lpstr>
      <vt:lpstr>If / else</vt:lpstr>
      <vt:lpstr>HTML &lt;form&gt;</vt:lpstr>
      <vt:lpstr>Presentazione standard di PowerPoint</vt:lpstr>
      <vt:lpstr>Presentazione standard di PowerPoint</vt:lpstr>
      <vt:lpstr>Copiare il primo esempio del form di Bootstrap</vt:lpstr>
      <vt:lpstr>Copiare il primo esempio del form di Bootstrap</vt:lpstr>
      <vt:lpstr>Presentazione standard di PowerPoint</vt:lpstr>
      <vt:lpstr>Impostiamo il form</vt:lpstr>
      <vt:lpstr>L’handler</vt:lpstr>
      <vt:lpstr>Variabili superglobali (accessibili da qualsiasi scope)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Salvatore Arcidiacono</dc:creator>
  <cp:lastModifiedBy>Salvatore Arcidiacono</cp:lastModifiedBy>
  <cp:revision>43</cp:revision>
  <dcterms:created xsi:type="dcterms:W3CDTF">2024-05-09T08:46:09Z</dcterms:created>
  <dcterms:modified xsi:type="dcterms:W3CDTF">2026-05-20T10:22:26Z</dcterms:modified>
</cp:coreProperties>
</file>